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Lst>
  <p:sldIdLst>
    <p:sldId id="256" r:id="rId2"/>
    <p:sldId id="257" r:id="rId3"/>
    <p:sldId id="258" r:id="rId4"/>
    <p:sldId id="259" r:id="rId5"/>
    <p:sldId id="260" r:id="rId6"/>
    <p:sldId id="261" r:id="rId7"/>
    <p:sldId id="269" r:id="rId8"/>
    <p:sldId id="262" r:id="rId9"/>
    <p:sldId id="263" r:id="rId10"/>
    <p:sldId id="264" r:id="rId11"/>
    <p:sldId id="265" r:id="rId12"/>
    <p:sldId id="266" r:id="rId13"/>
    <p:sldId id="267" r:id="rId14"/>
    <p:sldId id="268" r:id="rId15"/>
    <p:sldId id="270" r:id="rId16"/>
    <p:sldId id="271" r:id="rId17"/>
    <p:sldId id="273" r:id="rId18"/>
    <p:sldId id="274" r:id="rId19"/>
    <p:sldId id="275" r:id="rId20"/>
    <p:sldId id="276" r:id="rId21"/>
    <p:sldId id="277" r:id="rId22"/>
    <p:sldId id="278" r:id="rId23"/>
    <p:sldId id="279" r:id="rId24"/>
    <p:sldId id="280" r:id="rId25"/>
    <p:sldId id="281" r:id="rId26"/>
    <p:sldId id="272" r:id="rId27"/>
    <p:sldId id="282" r:id="rId28"/>
    <p:sldId id="283" r:id="rId29"/>
    <p:sldId id="284" r:id="rId30"/>
    <p:sldId id="306" r:id="rId31"/>
    <p:sldId id="307" r:id="rId32"/>
    <p:sldId id="308" r:id="rId33"/>
    <p:sldId id="285" r:id="rId34"/>
    <p:sldId id="286" r:id="rId35"/>
    <p:sldId id="287" r:id="rId36"/>
    <p:sldId id="310" r:id="rId37"/>
    <p:sldId id="288" r:id="rId38"/>
    <p:sldId id="289" r:id="rId39"/>
    <p:sldId id="290" r:id="rId40"/>
    <p:sldId id="291" r:id="rId41"/>
    <p:sldId id="292" r:id="rId42"/>
    <p:sldId id="293" r:id="rId43"/>
    <p:sldId id="294" r:id="rId44"/>
    <p:sldId id="295" r:id="rId45"/>
    <p:sldId id="297" r:id="rId46"/>
    <p:sldId id="298" r:id="rId47"/>
    <p:sldId id="299" r:id="rId48"/>
    <p:sldId id="300" r:id="rId49"/>
    <p:sldId id="301" r:id="rId50"/>
    <p:sldId id="302" r:id="rId51"/>
    <p:sldId id="303" r:id="rId52"/>
    <p:sldId id="304" r:id="rId53"/>
    <p:sldId id="305" r:id="rId54"/>
    <p:sldId id="296" r:id="rId55"/>
    <p:sldId id="309" r:id="rId56"/>
    <p:sldId id="311" r:id="rId57"/>
    <p:sldId id="312" r:id="rId58"/>
    <p:sldId id="313" r:id="rId59"/>
    <p:sldId id="315" r:id="rId60"/>
    <p:sldId id="314" r:id="rId6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5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14" d="100"/>
          <a:sy n="114" d="100"/>
        </p:scale>
        <p:origin x="30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5/10/2021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‹nº›</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841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5/10/2021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17208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5/10/2021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359835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5/10/2021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411725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5/10/2021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147198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5/10/2021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79654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5/10/2021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968363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5/10/2021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388806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5/10/2021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520101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5/10/2021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236301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5/10/2021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‹nº›</a:t>
            </a:fld>
            <a:endParaRPr lang="en-US"/>
          </a:p>
        </p:txBody>
      </p:sp>
    </p:spTree>
    <p:extLst>
      <p:ext uri="{BB962C8B-B14F-4D97-AF65-F5344CB8AC3E}">
        <p14:creationId xmlns:p14="http://schemas.microsoft.com/office/powerpoint/2010/main" val="1695536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5/10/2021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‹nº›</a:t>
            </a:fld>
            <a:endParaRPr lang="en-US"/>
          </a:p>
        </p:txBody>
      </p:sp>
    </p:spTree>
    <p:extLst>
      <p:ext uri="{BB962C8B-B14F-4D97-AF65-F5344CB8AC3E}">
        <p14:creationId xmlns:p14="http://schemas.microsoft.com/office/powerpoint/2010/main" val="5354858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6" r:id="rId6"/>
    <p:sldLayoutId id="2147483672" r:id="rId7"/>
    <p:sldLayoutId id="2147483673" r:id="rId8"/>
    <p:sldLayoutId id="2147483674" r:id="rId9"/>
    <p:sldLayoutId id="2147483675"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V0B3kQnp3PE?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5eCLWNeN21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KJG4R-S3fJs?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mTyYIRttRPg?feature=oembed" TargetMode="External"/><Relationship Id="rId1" Type="http://schemas.openxmlformats.org/officeDocument/2006/relationships/video" Target="https://www.youtube.com/embed/i4TG87O4K60?feature=oembed" TargetMode="External"/><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lrF814OnFQ4?feature=oembed"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gANJYTskJzs?feature=oembed" TargetMode="External"/><Relationship Id="rId4" Type="http://schemas.openxmlformats.org/officeDocument/2006/relationships/image" Target="../media/image21.jpeg"/></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nqgExJiY5_M?feature=oembed" TargetMode="Externa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I7PkuFih75I?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nqgExJiY5_M?feature=oembed" TargetMode="Externa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letras.mus.br/blog/cazuza-as-melhores-musicas/"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EHWz-_W_ApQ?feature=oembed"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QClCZF_U3Pg?feature=oembed" TargetMode="Externa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iPOV_jm0wKY?feature=oembed" TargetMode="Externa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a:extLst>
              <a:ext uri="{FF2B5EF4-FFF2-40B4-BE49-F238E27FC236}">
                <a16:creationId xmlns:a16="http://schemas.microsoft.com/office/drawing/2014/main" id="{C018EDB2-FAFB-4B41-9F27-9CB5E416FF72}"/>
              </a:ext>
            </a:extLst>
          </p:cNvPr>
          <p:cNvPicPr>
            <a:picLocks noChangeAspect="1"/>
          </p:cNvPicPr>
          <p:nvPr/>
        </p:nvPicPr>
        <p:blipFill rotWithShape="1">
          <a:blip r:embed="rId2"/>
          <a:srcRect l="13547" r="7453"/>
          <a:stretch/>
        </p:blipFill>
        <p:spPr>
          <a:xfrm>
            <a:off x="-2" y="10"/>
            <a:ext cx="866851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C5FD14EE-DFA4-4ACA-845D-09D852D311A8}"/>
              </a:ext>
            </a:extLst>
          </p:cNvPr>
          <p:cNvSpPr>
            <a:spLocks noGrp="1"/>
          </p:cNvSpPr>
          <p:nvPr>
            <p:ph type="ctrTitle"/>
          </p:nvPr>
        </p:nvSpPr>
        <p:spPr>
          <a:xfrm>
            <a:off x="7848600" y="3228083"/>
            <a:ext cx="4023360" cy="1098414"/>
          </a:xfrm>
        </p:spPr>
        <p:txBody>
          <a:bodyPr anchor="b">
            <a:normAutofit/>
          </a:bodyPr>
          <a:lstStyle/>
          <a:p>
            <a:pPr algn="ctr"/>
            <a:r>
              <a:rPr lang="pt-BR" sz="6600" b="1" dirty="0">
                <a:solidFill>
                  <a:srgbClr val="CD57A6"/>
                </a:solidFill>
                <a:latin typeface="Chiller" panose="04020404031007020602" pitchFamily="82" charset="0"/>
              </a:rPr>
              <a:t>MÚSICA</a:t>
            </a:r>
          </a:p>
        </p:txBody>
      </p:sp>
      <p:sp>
        <p:nvSpPr>
          <p:cNvPr id="3" name="Subtítulo 2">
            <a:extLst>
              <a:ext uri="{FF2B5EF4-FFF2-40B4-BE49-F238E27FC236}">
                <a16:creationId xmlns:a16="http://schemas.microsoft.com/office/drawing/2014/main" id="{0976AFF5-8DF2-4126-BF82-F5C2DB489C41}"/>
              </a:ext>
            </a:extLst>
          </p:cNvPr>
          <p:cNvSpPr>
            <a:spLocks noGrp="1"/>
          </p:cNvSpPr>
          <p:nvPr>
            <p:ph type="subTitle" idx="1"/>
          </p:nvPr>
        </p:nvSpPr>
        <p:spPr>
          <a:xfrm>
            <a:off x="7848600" y="4872922"/>
            <a:ext cx="4023360" cy="1208141"/>
          </a:xfrm>
        </p:spPr>
        <p:txBody>
          <a:bodyPr>
            <a:normAutofit/>
          </a:bodyPr>
          <a:lstStyle/>
          <a:p>
            <a:pPr algn="ctr"/>
            <a:r>
              <a:rPr lang="pt-BR" sz="2000" dirty="0"/>
              <a:t>RAFA CAMARGO/ JHONATHAN CARDOSO/ FÁTIMA BAHIA</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1C2272FE-577A-40CB-B472-79402B0EB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092" y="1486207"/>
            <a:ext cx="1476375" cy="1476375"/>
          </a:xfrm>
          <a:prstGeom prst="rect">
            <a:avLst/>
          </a:prstGeom>
        </p:spPr>
      </p:pic>
    </p:spTree>
    <p:extLst>
      <p:ext uri="{BB962C8B-B14F-4D97-AF65-F5344CB8AC3E}">
        <p14:creationId xmlns:p14="http://schemas.microsoft.com/office/powerpoint/2010/main" val="2310308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 SECULAR  X PROFANA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87816" y="3300145"/>
            <a:ext cx="7600426" cy="1984919"/>
          </a:xfrm>
        </p:spPr>
        <p:txBody>
          <a:bodyPr>
            <a:normAutofit/>
          </a:bodyPr>
          <a:lstStyle/>
          <a:p>
            <a:pPr marL="0" indent="0" algn="ctr">
              <a:buNone/>
            </a:pPr>
            <a:r>
              <a:rPr lang="pt-BR" dirty="0">
                <a:solidFill>
                  <a:schemeClr val="accent6">
                    <a:lumMod val="50000"/>
                  </a:schemeClr>
                </a:solidFill>
              </a:rPr>
              <a:t>“ A música traduz o valor da cultura popular para  todas as classes”</a:t>
            </a:r>
          </a:p>
          <a:p>
            <a:pPr marL="0" indent="0" algn="ctr">
              <a:buNone/>
            </a:pPr>
            <a:r>
              <a:rPr lang="pt-BR" sz="2000" dirty="0">
                <a:solidFill>
                  <a:schemeClr val="accent6">
                    <a:lumMod val="50000"/>
                  </a:schemeClr>
                </a:solidFill>
              </a:rPr>
              <a:t>Época, 2/1/2012</a:t>
            </a:r>
          </a:p>
          <a:p>
            <a:pPr marL="0" indent="0" algn="ctr">
              <a:buNone/>
            </a:pP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1571248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POR QUE GOSTAMOS DE 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87816" y="3300145"/>
            <a:ext cx="7600426" cy="1984919"/>
          </a:xfrm>
        </p:spPr>
        <p:txBody>
          <a:bodyPr>
            <a:normAutofit/>
          </a:bodyPr>
          <a:lstStyle/>
          <a:p>
            <a:pPr marL="0" indent="0" algn="ctr">
              <a:buNone/>
            </a:pPr>
            <a:r>
              <a:rPr lang="pt-BR" dirty="0">
                <a:solidFill>
                  <a:schemeClr val="accent6">
                    <a:lumMod val="50000"/>
                  </a:schemeClr>
                </a:solidFill>
              </a:rPr>
              <a:t>O cérebro foi projetado para entender a música e gostar dela. É puro design inteligente. Assim como os anjos, fomos criados para fazer música e gostar dela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38428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A INFLUÊNCIA DA 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87816" y="3300145"/>
            <a:ext cx="7600426" cy="1984919"/>
          </a:xfrm>
        </p:spPr>
        <p:txBody>
          <a:bodyPr>
            <a:normAutofit/>
          </a:bodyPr>
          <a:lstStyle/>
          <a:p>
            <a:pPr marL="0" indent="0" algn="ctr">
              <a:buNone/>
            </a:pPr>
            <a:r>
              <a:rPr lang="pt-BR" dirty="0">
                <a:solidFill>
                  <a:schemeClr val="accent6">
                    <a:lumMod val="50000"/>
                  </a:schemeClr>
                </a:solidFill>
              </a:rPr>
              <a:t>Evidentemente que os efeitos da música sobre a mente e o corpo vão depender também da formação da pessoa e de seu condicionamento cultural...</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356749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60E7C-825B-4415-95AC-04647D87D0C3}"/>
              </a:ext>
            </a:extLst>
          </p:cNvPr>
          <p:cNvSpPr>
            <a:spLocks noGrp="1"/>
          </p:cNvSpPr>
          <p:nvPr>
            <p:ph type="title"/>
          </p:nvPr>
        </p:nvSpPr>
        <p:spPr/>
        <p:txBody>
          <a:bodyPr/>
          <a:lstStyle/>
          <a:p>
            <a:endParaRPr lang="pt-BR"/>
          </a:p>
        </p:txBody>
      </p:sp>
      <p:pic>
        <p:nvPicPr>
          <p:cNvPr id="4" name="Mídia Online 3" title="A influￃﾪncia da mￃﾺsica">
            <a:hlinkClick r:id="" action="ppaction://media"/>
            <a:extLst>
              <a:ext uri="{FF2B5EF4-FFF2-40B4-BE49-F238E27FC236}">
                <a16:creationId xmlns:a16="http://schemas.microsoft.com/office/drawing/2014/main" id="{DCA66338-57E7-4A9E-9922-92CEEE5B61E5}"/>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5394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A INFLUÊNCIA DA 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62649" y="2880696"/>
            <a:ext cx="7600426" cy="3009215"/>
          </a:xfrm>
        </p:spPr>
        <p:txBody>
          <a:bodyPr>
            <a:normAutofit fontScale="92500" lnSpcReduction="20000"/>
          </a:bodyPr>
          <a:lstStyle/>
          <a:p>
            <a:pPr marL="0" indent="0" algn="ctr">
              <a:buNone/>
            </a:pPr>
            <a:r>
              <a:rPr lang="pt-BR" dirty="0">
                <a:solidFill>
                  <a:schemeClr val="accent6">
                    <a:lumMod val="50000"/>
                  </a:schemeClr>
                </a:solidFill>
              </a:rPr>
              <a:t>MÚSICA E ÁLCOOL</a:t>
            </a:r>
          </a:p>
          <a:p>
            <a:pPr marL="0" indent="0" algn="ctr">
              <a:buNone/>
            </a:pPr>
            <a:endParaRPr lang="pt-BR" dirty="0">
              <a:solidFill>
                <a:schemeClr val="accent6">
                  <a:lumMod val="50000"/>
                </a:schemeClr>
              </a:solidFill>
            </a:endParaRPr>
          </a:p>
          <a:p>
            <a:pPr marL="0" indent="0" algn="ctr">
              <a:buNone/>
            </a:pPr>
            <a:r>
              <a:rPr lang="pt-BR" dirty="0">
                <a:solidFill>
                  <a:schemeClr val="accent6">
                    <a:lumMod val="50000"/>
                  </a:schemeClr>
                </a:solidFill>
              </a:rPr>
              <a:t>Músicas agitadas e com batidas fortes fazem com que as pessoas consumam mais álcool em bares e boates. Além disso, ambientes ruidosos colaboram para que as pessoas percam o bom senso e bebam mais do que o “normal”</a:t>
            </a:r>
          </a:p>
          <a:p>
            <a:pPr marL="0" indent="0" algn="ctr">
              <a:buNone/>
            </a:pP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3240431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A INFLUÊNCIA DA 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62649" y="2880696"/>
            <a:ext cx="7600426" cy="3520104"/>
          </a:xfrm>
        </p:spPr>
        <p:txBody>
          <a:bodyPr>
            <a:normAutofit fontScale="62500" lnSpcReduction="20000"/>
          </a:bodyPr>
          <a:lstStyle/>
          <a:p>
            <a:pPr marL="0" indent="0" algn="ctr" eaLnBrk="0" hangingPunct="0">
              <a:buNone/>
              <a:defRPr/>
            </a:pPr>
            <a:r>
              <a:rPr lang="pt-BR" b="1" dirty="0">
                <a:solidFill>
                  <a:srgbClr val="CD57A6"/>
                </a:solidFill>
                <a:latin typeface="Arial" charset="0"/>
              </a:rPr>
              <a:t>Experiências com plantas</a:t>
            </a:r>
          </a:p>
          <a:p>
            <a:pPr marL="0" indent="0" algn="ctr" eaLnBrk="0" hangingPunct="0">
              <a:buNone/>
              <a:defRPr/>
            </a:pPr>
            <a:endParaRPr lang="pt-BR" b="1" dirty="0">
              <a:solidFill>
                <a:srgbClr val="CD57A6"/>
              </a:solidFill>
              <a:latin typeface="Arial" charset="0"/>
            </a:endParaRPr>
          </a:p>
          <a:p>
            <a:pPr marL="0" indent="0" algn="ctr" eaLnBrk="0" hangingPunct="0">
              <a:buNone/>
              <a:defRPr/>
            </a:pPr>
            <a:r>
              <a:rPr lang="pt-BR" b="1" i="1" dirty="0">
                <a:latin typeface="Arial" charset="0"/>
              </a:rPr>
              <a:t>    a </a:t>
            </a:r>
            <a:r>
              <a:rPr lang="pt-BR" i="1" dirty="0">
                <a:latin typeface="Arial" charset="0"/>
              </a:rPr>
              <a:t>- </a:t>
            </a:r>
            <a:r>
              <a:rPr lang="pt-BR" b="1" i="1" dirty="0">
                <a:latin typeface="Arial" charset="0"/>
              </a:rPr>
              <a:t>Música Clássica (Bach) </a:t>
            </a:r>
          </a:p>
          <a:p>
            <a:pPr marL="0" indent="0" algn="ctr" eaLnBrk="0" hangingPunct="0">
              <a:buNone/>
              <a:defRPr/>
            </a:pPr>
            <a:r>
              <a:rPr lang="pt-BR" i="1" dirty="0">
                <a:latin typeface="Arial" charset="0"/>
              </a:rPr>
              <a:t>     - Permaneceram normais</a:t>
            </a:r>
          </a:p>
          <a:p>
            <a:pPr marL="0" indent="0" algn="ctr" eaLnBrk="0" hangingPunct="0">
              <a:buNone/>
              <a:defRPr/>
            </a:pPr>
            <a:r>
              <a:rPr lang="pt-BR" i="1" dirty="0">
                <a:latin typeface="Arial" charset="0"/>
              </a:rPr>
              <a:t>   - Cresceram mais rápido</a:t>
            </a:r>
          </a:p>
          <a:p>
            <a:pPr marL="0" indent="0" algn="ctr" eaLnBrk="0" hangingPunct="0">
              <a:buNone/>
              <a:defRPr/>
            </a:pPr>
            <a:endParaRPr lang="pt-BR" i="1" dirty="0">
              <a:latin typeface="Arial" charset="0"/>
            </a:endParaRPr>
          </a:p>
          <a:p>
            <a:pPr marL="0" indent="0" algn="ctr" eaLnBrk="0" hangingPunct="0">
              <a:buNone/>
              <a:defRPr/>
            </a:pPr>
            <a:r>
              <a:rPr lang="pt-BR" b="1" i="1" dirty="0">
                <a:latin typeface="Arial" charset="0"/>
              </a:rPr>
              <a:t> b - Heavy Metal</a:t>
            </a:r>
          </a:p>
          <a:p>
            <a:pPr algn="ctr" eaLnBrk="0" hangingPunct="0">
              <a:buFontTx/>
              <a:buChar char="-"/>
              <a:defRPr/>
            </a:pPr>
            <a:r>
              <a:rPr lang="pt-BR" i="1" dirty="0">
                <a:latin typeface="Arial" charset="0"/>
              </a:rPr>
              <a:t>Inibiu o crescimento</a:t>
            </a:r>
          </a:p>
          <a:p>
            <a:pPr marL="0" indent="0" algn="ctr" eaLnBrk="0" hangingPunct="0">
              <a:buNone/>
              <a:defRPr/>
            </a:pPr>
            <a:r>
              <a:rPr lang="pt-BR" i="1" dirty="0">
                <a:latin typeface="Arial" charset="0"/>
              </a:rPr>
              <a:t> - Algumas morreram</a:t>
            </a:r>
            <a:endParaRPr lang="pt-BR"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1789785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A INFLUÊNCIA DA 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62649" y="2880696"/>
            <a:ext cx="7600426" cy="3520104"/>
          </a:xfrm>
        </p:spPr>
        <p:txBody>
          <a:bodyPr>
            <a:normAutofit/>
          </a:bodyPr>
          <a:lstStyle/>
          <a:p>
            <a:pPr marL="0" indent="0" algn="ctr" eaLnBrk="0" hangingPunct="0">
              <a:buNone/>
              <a:defRPr/>
            </a:pPr>
            <a:r>
              <a:rPr lang="pt-BR" b="1" dirty="0">
                <a:solidFill>
                  <a:srgbClr val="CD57A6"/>
                </a:solidFill>
                <a:effectLst>
                  <a:outerShdw blurRad="38100" dist="38100" dir="2700000" algn="tl">
                    <a:srgbClr val="C0C0C0"/>
                  </a:outerShdw>
                </a:effectLst>
                <a:latin typeface="Arial" charset="0"/>
              </a:rPr>
              <a:t>Experiências em leiterias</a:t>
            </a:r>
          </a:p>
          <a:p>
            <a:pPr algn="ctr" eaLnBrk="0" hangingPunct="0">
              <a:defRPr/>
            </a:pPr>
            <a:endParaRPr lang="pt-BR" sz="1400" b="1" dirty="0">
              <a:effectLst>
                <a:outerShdw blurRad="38100" dist="38100" dir="2700000" algn="tl">
                  <a:srgbClr val="C0C0C0"/>
                </a:outerShdw>
              </a:effectLst>
              <a:latin typeface="Arial" charset="0"/>
            </a:endParaRPr>
          </a:p>
          <a:p>
            <a:pPr marL="0" indent="0" algn="ctr" eaLnBrk="0" hangingPunct="0">
              <a:buNone/>
              <a:defRPr/>
            </a:pPr>
            <a:r>
              <a:rPr lang="pt-BR" b="1" dirty="0">
                <a:latin typeface="Arial" charset="0"/>
              </a:rPr>
              <a:t>a</a:t>
            </a:r>
            <a:r>
              <a:rPr lang="pt-BR" b="1" i="1" dirty="0">
                <a:effectLst>
                  <a:outerShdw blurRad="38100" dist="38100" dir="2700000" algn="tl">
                    <a:srgbClr val="C0C0C0"/>
                  </a:outerShdw>
                </a:effectLst>
                <a:latin typeface="Arial" charset="0"/>
              </a:rPr>
              <a:t> </a:t>
            </a:r>
            <a:r>
              <a:rPr lang="pt-BR" b="1" dirty="0">
                <a:latin typeface="Arial" charset="0"/>
              </a:rPr>
              <a:t>- Músicas de Bach, Wagner e Beethoven </a:t>
            </a:r>
          </a:p>
          <a:p>
            <a:pPr marL="0" indent="0" algn="ctr" eaLnBrk="0" hangingPunct="0">
              <a:buNone/>
              <a:defRPr/>
            </a:pPr>
            <a:r>
              <a:rPr lang="pt-BR" dirty="0">
                <a:latin typeface="Arial" charset="0"/>
              </a:rPr>
              <a:t>    - Vacas produziram menos leite</a:t>
            </a:r>
          </a:p>
          <a:p>
            <a:pPr marL="0" indent="0" algn="ctr" eaLnBrk="0" hangingPunct="0">
              <a:buNone/>
              <a:defRPr/>
            </a:pPr>
            <a:r>
              <a:rPr lang="pt-BR" b="1" dirty="0">
                <a:latin typeface="Arial" charset="0"/>
              </a:rPr>
              <a:t>b - Músicas de Mozart</a:t>
            </a:r>
          </a:p>
          <a:p>
            <a:pPr marL="0" indent="0" algn="ctr" eaLnBrk="0" hangingPunct="0">
              <a:buNone/>
              <a:defRPr/>
            </a:pPr>
            <a:r>
              <a:rPr lang="pt-BR" dirty="0">
                <a:latin typeface="Arial" charset="0"/>
              </a:rPr>
              <a:t> - Vacas aumentaram a produção</a:t>
            </a:r>
          </a:p>
          <a:p>
            <a:pPr marL="0" indent="0" algn="ctr" eaLnBrk="0" hangingPunct="0">
              <a:buNone/>
              <a:defRPr/>
            </a:pPr>
            <a:endParaRPr lang="pt-BR"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2967234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A INFLUÊNCIA DA 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162649" y="2880696"/>
            <a:ext cx="7600426" cy="3520104"/>
          </a:xfrm>
        </p:spPr>
        <p:txBody>
          <a:bodyPr>
            <a:normAutofit/>
          </a:bodyPr>
          <a:lstStyle/>
          <a:p>
            <a:pPr marL="0" indent="0" algn="ctr" eaLnBrk="0" hangingPunct="0">
              <a:buNone/>
              <a:defRPr/>
            </a:pPr>
            <a:r>
              <a:rPr lang="pt-BR" b="1" dirty="0">
                <a:effectLst>
                  <a:outerShdw blurRad="38100" dist="38100" dir="2700000" algn="tl">
                    <a:srgbClr val="C0C0C0"/>
                  </a:outerShdw>
                </a:effectLst>
                <a:latin typeface="Arial" charset="0"/>
              </a:rPr>
              <a:t>Wilson Brian Key:</a:t>
            </a:r>
          </a:p>
          <a:p>
            <a:pPr marL="0" indent="0" algn="ctr" eaLnBrk="0" hangingPunct="0">
              <a:buNone/>
              <a:defRPr/>
            </a:pPr>
            <a:r>
              <a:rPr lang="pt-BR" b="1" dirty="0">
                <a:effectLst>
                  <a:outerShdw blurRad="38100" dist="38100" dir="2700000" algn="tl">
                    <a:srgbClr val="C0C0C0"/>
                  </a:outerShdw>
                </a:effectLst>
                <a:latin typeface="Arial" charset="0"/>
              </a:rPr>
              <a:t>Empresas de publicidade</a:t>
            </a:r>
          </a:p>
          <a:p>
            <a:pPr algn="ctr" eaLnBrk="0" hangingPunct="0">
              <a:defRPr/>
            </a:pPr>
            <a:endParaRPr lang="pt-BR" b="1" dirty="0">
              <a:effectLst>
                <a:outerShdw blurRad="38100" dist="38100" dir="2700000" algn="tl">
                  <a:srgbClr val="C0C0C0"/>
                </a:outerShdw>
              </a:effectLst>
              <a:latin typeface="Arial" charset="0"/>
            </a:endParaRPr>
          </a:p>
          <a:p>
            <a:pPr marL="0" indent="0" algn="ctr" eaLnBrk="0" hangingPunct="0">
              <a:buNone/>
              <a:defRPr/>
            </a:pPr>
            <a:r>
              <a:rPr lang="pt-BR" dirty="0">
                <a:latin typeface="Arial" charset="0"/>
              </a:rPr>
              <a:t>“Ritmo de 72 batidas por minuto provoca dor de cabeça. Por isso usada para campanhas publicitárias.”</a:t>
            </a:r>
          </a:p>
          <a:p>
            <a:pPr marL="0" indent="0" algn="ctr" eaLnBrk="0" hangingPunct="0">
              <a:buNone/>
              <a:defRPr/>
            </a:pPr>
            <a:endParaRPr lang="pt-BR"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970277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err="1">
                <a:solidFill>
                  <a:srgbClr val="CD57A6"/>
                </a:solidFill>
                <a:latin typeface="Chiller" panose="04020404031007020602" pitchFamily="82" charset="0"/>
              </a:rPr>
              <a:t>ROCK’n</a:t>
            </a:r>
            <a:r>
              <a:rPr lang="pt-BR" sz="6000" b="1" dirty="0">
                <a:solidFill>
                  <a:srgbClr val="CD57A6"/>
                </a:solidFill>
                <a:latin typeface="Chiller" panose="04020404031007020602" pitchFamily="82" charset="0"/>
              </a:rPr>
              <a:t> ROLL</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657171"/>
            <a:ext cx="6174298" cy="3520104"/>
          </a:xfrm>
        </p:spPr>
        <p:txBody>
          <a:bodyPr>
            <a:normAutofit/>
          </a:bodyPr>
          <a:lstStyle/>
          <a:p>
            <a:pPr marL="0" indent="0" algn="ctr" eaLnBrk="0" hangingPunct="0">
              <a:buNone/>
              <a:defRPr/>
            </a:pPr>
            <a:r>
              <a:rPr lang="pt-BR" dirty="0"/>
              <a:t>Em seu livro História Social do Rock </a:t>
            </a:r>
            <a:r>
              <a:rPr lang="pt-BR" dirty="0" err="1"/>
              <a:t>and</a:t>
            </a:r>
            <a:r>
              <a:rPr lang="pt-BR" dirty="0"/>
              <a:t> </a:t>
            </a:r>
            <a:r>
              <a:rPr lang="pt-BR" dirty="0" err="1"/>
              <a:t>Roll</a:t>
            </a:r>
            <a:r>
              <a:rPr lang="pt-BR" dirty="0"/>
              <a:t>, Paul </a:t>
            </a:r>
            <a:r>
              <a:rPr lang="pt-BR" dirty="0" err="1"/>
              <a:t>Friendlander</a:t>
            </a:r>
            <a:r>
              <a:rPr lang="pt-BR" dirty="0"/>
              <a:t> afirma que o rock teria surgido no </a:t>
            </a:r>
            <a:r>
              <a:rPr lang="pt-BR" dirty="0" err="1"/>
              <a:t>meio-oeste</a:t>
            </a:r>
            <a:r>
              <a:rPr lang="pt-BR" dirty="0"/>
              <a:t> americano, sendo uma mistura de country e </a:t>
            </a:r>
            <a:r>
              <a:rPr lang="pt-BR" dirty="0" err="1"/>
              <a:t>rythm</a:t>
            </a:r>
            <a:r>
              <a:rPr lang="pt-BR" dirty="0"/>
              <a:t> </a:t>
            </a:r>
            <a:r>
              <a:rPr lang="pt-BR" dirty="0" err="1"/>
              <a:t>and</a:t>
            </a:r>
            <a:r>
              <a:rPr lang="pt-BR" dirty="0"/>
              <a:t> blues, tendo se baseado também no gospel</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6" name="Imagem 5">
            <a:extLst>
              <a:ext uri="{FF2B5EF4-FFF2-40B4-BE49-F238E27FC236}">
                <a16:creationId xmlns:a16="http://schemas.microsoft.com/office/drawing/2014/main" id="{CFFF5C1D-F979-49C4-AE35-011BA47399CC}"/>
              </a:ext>
            </a:extLst>
          </p:cNvPr>
          <p:cNvPicPr>
            <a:picLocks noChangeAspect="1"/>
          </p:cNvPicPr>
          <p:nvPr/>
        </p:nvPicPr>
        <p:blipFill>
          <a:blip r:embed="rId3"/>
          <a:stretch>
            <a:fillRect/>
          </a:stretch>
        </p:blipFill>
        <p:spPr>
          <a:xfrm>
            <a:off x="9174733" y="2525086"/>
            <a:ext cx="2511132" cy="3784274"/>
          </a:xfrm>
          <a:prstGeom prst="rect">
            <a:avLst/>
          </a:prstGeom>
        </p:spPr>
      </p:pic>
    </p:spTree>
    <p:extLst>
      <p:ext uri="{BB962C8B-B14F-4D97-AF65-F5344CB8AC3E}">
        <p14:creationId xmlns:p14="http://schemas.microsoft.com/office/powerpoint/2010/main" val="6769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657171"/>
            <a:ext cx="6174298" cy="3520104"/>
          </a:xfrm>
        </p:spPr>
        <p:txBody>
          <a:bodyPr>
            <a:normAutofit/>
          </a:bodyPr>
          <a:lstStyle/>
          <a:p>
            <a:pPr marL="0" indent="0" algn="ctr" eaLnBrk="0" hangingPunct="0">
              <a:buNone/>
              <a:defRPr/>
            </a:pPr>
            <a:r>
              <a:rPr lang="pt-BR" b="1" dirty="0"/>
              <a:t>ELVIS PRESLEY</a:t>
            </a:r>
          </a:p>
          <a:p>
            <a:pPr marL="0" indent="0" algn="ctr" eaLnBrk="0" hangingPunct="0">
              <a:buNone/>
              <a:defRPr/>
            </a:pPr>
            <a:r>
              <a:rPr lang="pt-BR" dirty="0"/>
              <a:t>Era leitor de Helena </a:t>
            </a:r>
            <a:r>
              <a:rPr lang="pt-BR" dirty="0" err="1"/>
              <a:t>Blavatski</a:t>
            </a:r>
            <a:r>
              <a:rPr lang="pt-BR" dirty="0"/>
              <a:t>, </a:t>
            </a:r>
            <a:r>
              <a:rPr lang="pt-BR" dirty="0" err="1"/>
              <a:t>co</a:t>
            </a:r>
            <a:r>
              <a:rPr lang="pt-BR" dirty="0"/>
              <a:t>- fundadora da Sociedade Teosófica, uma das fundadoras do movimento Nova Era e contemporânea das irmãs Fox</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7" name="Imagem 6">
            <a:extLst>
              <a:ext uri="{FF2B5EF4-FFF2-40B4-BE49-F238E27FC236}">
                <a16:creationId xmlns:a16="http://schemas.microsoft.com/office/drawing/2014/main" id="{57A94914-DEF5-496E-BE44-64021968B456}"/>
              </a:ext>
            </a:extLst>
          </p:cNvPr>
          <p:cNvPicPr>
            <a:picLocks noChangeAspect="1"/>
          </p:cNvPicPr>
          <p:nvPr/>
        </p:nvPicPr>
        <p:blipFill>
          <a:blip r:embed="rId3"/>
          <a:stretch>
            <a:fillRect/>
          </a:stretch>
        </p:blipFill>
        <p:spPr>
          <a:xfrm>
            <a:off x="9075672" y="2491530"/>
            <a:ext cx="2754668" cy="3685745"/>
          </a:xfrm>
          <a:prstGeom prst="rect">
            <a:avLst/>
          </a:prstGeom>
        </p:spPr>
      </p:pic>
    </p:spTree>
    <p:extLst>
      <p:ext uri="{BB962C8B-B14F-4D97-AF65-F5344CB8AC3E}">
        <p14:creationId xmlns:p14="http://schemas.microsoft.com/office/powerpoint/2010/main" val="58265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77424" y="2478024"/>
            <a:ext cx="8406272" cy="3694176"/>
          </a:xfrm>
        </p:spPr>
        <p:txBody>
          <a:bodyPr>
            <a:normAutofit fontScale="92500"/>
          </a:bodyPr>
          <a:lstStyle/>
          <a:p>
            <a:pPr marL="0" indent="0" algn="ctr">
              <a:buNone/>
            </a:pPr>
            <a:r>
              <a:rPr lang="pt-BR" b="1" dirty="0">
                <a:solidFill>
                  <a:schemeClr val="accent6">
                    <a:lumMod val="50000"/>
                  </a:schemeClr>
                </a:solidFill>
                <a:effectLst>
                  <a:outerShdw blurRad="38100" dist="38100" dir="2700000" algn="tl">
                    <a:srgbClr val="C0C0C0"/>
                  </a:outerShdw>
                </a:effectLst>
                <a:latin typeface="Arial" charset="0"/>
              </a:rPr>
              <a:t>"Poucos meios há eficientes para fixar Suas palavras na memória do que repeti-las em cânticos. E tal cântico tem maravilhoso poder. Tem poder para subjugar as naturezas rudes e incultas; poder para suscitar pensamentos e despertar simpatia, para promover a harmonia de ação e banir a tristeza e os maus pensamentos, os quais destroem o ânimo e debilitam o esforço. </a:t>
            </a: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1" y="2172749"/>
            <a:ext cx="3003259" cy="4685251"/>
          </a:xfrm>
          <a:prstGeom prst="rect">
            <a:avLst/>
          </a:prstGeom>
        </p:spPr>
      </p:pic>
    </p:spTree>
    <p:extLst>
      <p:ext uri="{BB962C8B-B14F-4D97-AF65-F5344CB8AC3E}">
        <p14:creationId xmlns:p14="http://schemas.microsoft.com/office/powerpoint/2010/main" val="2969275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657171"/>
            <a:ext cx="6174298" cy="3520104"/>
          </a:xfrm>
        </p:spPr>
        <p:txBody>
          <a:bodyPr>
            <a:normAutofit/>
          </a:bodyPr>
          <a:lstStyle/>
          <a:p>
            <a:pPr marL="0" indent="0" algn="ctr" eaLnBrk="0" hangingPunct="0">
              <a:buNone/>
              <a:defRPr/>
            </a:pPr>
            <a:r>
              <a:rPr lang="pt-BR" b="1" dirty="0"/>
              <a:t>BEATLES</a:t>
            </a:r>
          </a:p>
          <a:p>
            <a:pPr marL="0" indent="0" algn="ctr" eaLnBrk="0" hangingPunct="0">
              <a:buNone/>
              <a:defRPr/>
            </a:pPr>
            <a:r>
              <a:rPr lang="pt-BR" dirty="0"/>
              <a:t>Os </a:t>
            </a:r>
            <a:r>
              <a:rPr lang="pt-BR" dirty="0" err="1"/>
              <a:t>beatles</a:t>
            </a:r>
            <a:r>
              <a:rPr lang="pt-BR" dirty="0"/>
              <a:t> revolucionaram não apenas a música, mas o estilo de vida das pessoas (revolução social: ídolos, fãs, moda, comportamento)</a:t>
            </a:r>
          </a:p>
          <a:p>
            <a:pPr marL="0" indent="0" algn="ctr" eaLnBrk="0" hangingPunct="0">
              <a:buNone/>
              <a:defRPr/>
            </a:pPr>
            <a:endParaRPr lang="pt-BR"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6" name="Imagem 5">
            <a:extLst>
              <a:ext uri="{FF2B5EF4-FFF2-40B4-BE49-F238E27FC236}">
                <a16:creationId xmlns:a16="http://schemas.microsoft.com/office/drawing/2014/main" id="{25390ABC-B7EA-43A4-B491-DAA5DF76A5FA}"/>
              </a:ext>
            </a:extLst>
          </p:cNvPr>
          <p:cNvPicPr>
            <a:picLocks noChangeAspect="1"/>
          </p:cNvPicPr>
          <p:nvPr/>
        </p:nvPicPr>
        <p:blipFill>
          <a:blip r:embed="rId3"/>
          <a:stretch>
            <a:fillRect/>
          </a:stretch>
        </p:blipFill>
        <p:spPr>
          <a:xfrm>
            <a:off x="8992999" y="2382474"/>
            <a:ext cx="2462005" cy="3284290"/>
          </a:xfrm>
          <a:prstGeom prst="rect">
            <a:avLst/>
          </a:prstGeom>
        </p:spPr>
      </p:pic>
    </p:spTree>
    <p:extLst>
      <p:ext uri="{BB962C8B-B14F-4D97-AF65-F5344CB8AC3E}">
        <p14:creationId xmlns:p14="http://schemas.microsoft.com/office/powerpoint/2010/main" val="2718289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382474"/>
            <a:ext cx="6174298" cy="3520104"/>
          </a:xfrm>
        </p:spPr>
        <p:txBody>
          <a:bodyPr>
            <a:normAutofit/>
          </a:bodyPr>
          <a:lstStyle/>
          <a:p>
            <a:pPr marL="0" indent="0" algn="ctr" eaLnBrk="0" hangingPunct="0">
              <a:buNone/>
              <a:defRPr/>
            </a:pPr>
            <a:r>
              <a:rPr lang="pt-BR" b="1" dirty="0"/>
              <a:t>BEATLES</a:t>
            </a:r>
          </a:p>
          <a:p>
            <a:pPr marL="0" indent="0" algn="ctr" eaLnBrk="0" hangingPunct="0">
              <a:buNone/>
              <a:defRPr/>
            </a:pPr>
            <a:r>
              <a:rPr lang="pt-BR" dirty="0"/>
              <a:t>Fizeram também uma revolução espiritual: eles estiveram no Oriente e trouxeram de lá toda a influência do Budismo, hinduísmo e Hare Krishna e a disseminaram no Ocidente</a:t>
            </a:r>
          </a:p>
          <a:p>
            <a:pPr marL="0" indent="0" algn="ctr" eaLnBrk="0" hangingPunct="0">
              <a:buNone/>
              <a:defRPr/>
            </a:pPr>
            <a:endParaRPr lang="pt-BR"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6" name="Imagem 5">
            <a:extLst>
              <a:ext uri="{FF2B5EF4-FFF2-40B4-BE49-F238E27FC236}">
                <a16:creationId xmlns:a16="http://schemas.microsoft.com/office/drawing/2014/main" id="{25390ABC-B7EA-43A4-B491-DAA5DF76A5FA}"/>
              </a:ext>
            </a:extLst>
          </p:cNvPr>
          <p:cNvPicPr>
            <a:picLocks noChangeAspect="1"/>
          </p:cNvPicPr>
          <p:nvPr/>
        </p:nvPicPr>
        <p:blipFill>
          <a:blip r:embed="rId3"/>
          <a:stretch>
            <a:fillRect/>
          </a:stretch>
        </p:blipFill>
        <p:spPr>
          <a:xfrm>
            <a:off x="8992999" y="2382474"/>
            <a:ext cx="2462005" cy="3284290"/>
          </a:xfrm>
          <a:prstGeom prst="rect">
            <a:avLst/>
          </a:prstGeom>
        </p:spPr>
      </p:pic>
    </p:spTree>
    <p:extLst>
      <p:ext uri="{BB962C8B-B14F-4D97-AF65-F5344CB8AC3E}">
        <p14:creationId xmlns:p14="http://schemas.microsoft.com/office/powerpoint/2010/main" val="4222405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382474"/>
            <a:ext cx="6174298" cy="3520104"/>
          </a:xfrm>
        </p:spPr>
        <p:txBody>
          <a:bodyPr>
            <a:normAutofit/>
          </a:bodyPr>
          <a:lstStyle/>
          <a:p>
            <a:pPr marL="0" indent="0" algn="ctr" eaLnBrk="0" hangingPunct="0">
              <a:buNone/>
              <a:defRPr/>
            </a:pPr>
            <a:r>
              <a:rPr lang="pt-BR" b="1" dirty="0"/>
              <a:t>BEATLES</a:t>
            </a:r>
          </a:p>
          <a:p>
            <a:pPr marL="0" indent="0" algn="ctr" eaLnBrk="0" hangingPunct="0">
              <a:buNone/>
              <a:defRPr/>
            </a:pPr>
            <a:r>
              <a:rPr lang="pt-BR" dirty="0"/>
              <a:t>Na capa desse álbum os </a:t>
            </a:r>
            <a:r>
              <a:rPr lang="pt-BR" dirty="0" err="1"/>
              <a:t>beatles</a:t>
            </a:r>
            <a:r>
              <a:rPr lang="pt-BR" dirty="0"/>
              <a:t> homenageiam 70 celebridades históricas, como Sigmund Freud, Bob Dylan, James Dean, Marlon Brando, Oscar Wilde, o Gordo e o Magro e líderes espirituais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7" name="Imagem 6">
            <a:extLst>
              <a:ext uri="{FF2B5EF4-FFF2-40B4-BE49-F238E27FC236}">
                <a16:creationId xmlns:a16="http://schemas.microsoft.com/office/drawing/2014/main" id="{66E07485-16CF-47E6-AF1B-2D975BB3337E}"/>
              </a:ext>
            </a:extLst>
          </p:cNvPr>
          <p:cNvPicPr>
            <a:picLocks noChangeAspect="1"/>
          </p:cNvPicPr>
          <p:nvPr/>
        </p:nvPicPr>
        <p:blipFill>
          <a:blip r:embed="rId3"/>
          <a:stretch>
            <a:fillRect/>
          </a:stretch>
        </p:blipFill>
        <p:spPr>
          <a:xfrm>
            <a:off x="8770417" y="2964434"/>
            <a:ext cx="3284562" cy="2938144"/>
          </a:xfrm>
          <a:prstGeom prst="rect">
            <a:avLst/>
          </a:prstGeom>
        </p:spPr>
      </p:pic>
    </p:spTree>
    <p:extLst>
      <p:ext uri="{BB962C8B-B14F-4D97-AF65-F5344CB8AC3E}">
        <p14:creationId xmlns:p14="http://schemas.microsoft.com/office/powerpoint/2010/main" val="2017269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533475"/>
            <a:ext cx="5721292" cy="3520104"/>
          </a:xfrm>
        </p:spPr>
        <p:txBody>
          <a:bodyPr>
            <a:normAutofit fontScale="92500" lnSpcReduction="10000"/>
          </a:bodyPr>
          <a:lstStyle/>
          <a:p>
            <a:pPr marL="0" indent="0" algn="ctr" eaLnBrk="0" hangingPunct="0">
              <a:buNone/>
              <a:defRPr/>
            </a:pPr>
            <a:r>
              <a:rPr lang="pt-BR" b="1" dirty="0"/>
              <a:t>ALEISTER CROWLEY</a:t>
            </a:r>
          </a:p>
          <a:p>
            <a:pPr marL="0" indent="0" algn="ctr" eaLnBrk="0" hangingPunct="0">
              <a:buNone/>
              <a:defRPr/>
            </a:pPr>
            <a:r>
              <a:rPr lang="pt-BR" dirty="0"/>
              <a:t>Considerado o pai do satanismo. Dizia falar diretamente com Satanás e ter recebido dele a missão de preparar o mundo para a chegada do anticristo por meio de 5 revoluções: social, sexual, das drogas, espiritual e satanista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6" name="Imagem 5">
            <a:extLst>
              <a:ext uri="{FF2B5EF4-FFF2-40B4-BE49-F238E27FC236}">
                <a16:creationId xmlns:a16="http://schemas.microsoft.com/office/drawing/2014/main" id="{68C0FBB6-A254-4126-8F44-30528E5402CD}"/>
              </a:ext>
            </a:extLst>
          </p:cNvPr>
          <p:cNvPicPr>
            <a:picLocks noChangeAspect="1"/>
          </p:cNvPicPr>
          <p:nvPr/>
        </p:nvPicPr>
        <p:blipFill>
          <a:blip r:embed="rId3"/>
          <a:stretch>
            <a:fillRect/>
          </a:stretch>
        </p:blipFill>
        <p:spPr>
          <a:xfrm>
            <a:off x="8688200" y="2457415"/>
            <a:ext cx="3025629" cy="3810000"/>
          </a:xfrm>
          <a:prstGeom prst="rect">
            <a:avLst/>
          </a:prstGeom>
        </p:spPr>
      </p:pic>
    </p:spTree>
    <p:extLst>
      <p:ext uri="{BB962C8B-B14F-4D97-AF65-F5344CB8AC3E}">
        <p14:creationId xmlns:p14="http://schemas.microsoft.com/office/powerpoint/2010/main" val="1418092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533475"/>
            <a:ext cx="5721292" cy="3520104"/>
          </a:xfrm>
        </p:spPr>
        <p:txBody>
          <a:bodyPr>
            <a:normAutofit/>
          </a:bodyPr>
          <a:lstStyle/>
          <a:p>
            <a:pPr marL="0" indent="0" algn="ctr" eaLnBrk="0" hangingPunct="0">
              <a:buNone/>
              <a:defRPr/>
            </a:pPr>
            <a:r>
              <a:rPr lang="pt-BR" dirty="0"/>
              <a:t>As revoluções libertárias dos anos 1960 foram em grande parte promovidas por seguidores de Crowley. Ele dizia que “qualquer um pode se tornar um gênio da música se se entregar ao satanismo”</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8" name="Imagem 7">
            <a:extLst>
              <a:ext uri="{FF2B5EF4-FFF2-40B4-BE49-F238E27FC236}">
                <a16:creationId xmlns:a16="http://schemas.microsoft.com/office/drawing/2014/main" id="{CAA7E882-D0E7-4760-B659-21431C6D561E}"/>
              </a:ext>
            </a:extLst>
          </p:cNvPr>
          <p:cNvPicPr>
            <a:picLocks noChangeAspect="1"/>
          </p:cNvPicPr>
          <p:nvPr/>
        </p:nvPicPr>
        <p:blipFill>
          <a:blip r:embed="rId3"/>
          <a:stretch>
            <a:fillRect/>
          </a:stretch>
        </p:blipFill>
        <p:spPr>
          <a:xfrm>
            <a:off x="8800711" y="2533475"/>
            <a:ext cx="2330694" cy="3520104"/>
          </a:xfrm>
          <a:prstGeom prst="rect">
            <a:avLst/>
          </a:prstGeom>
        </p:spPr>
      </p:pic>
    </p:spTree>
    <p:extLst>
      <p:ext uri="{BB962C8B-B14F-4D97-AF65-F5344CB8AC3E}">
        <p14:creationId xmlns:p14="http://schemas.microsoft.com/office/powerpoint/2010/main" val="4060049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PILARES DO ROCK</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0" y="3778691"/>
            <a:ext cx="5721292" cy="1179576"/>
          </a:xfrm>
        </p:spPr>
        <p:txBody>
          <a:bodyPr>
            <a:normAutofit/>
          </a:bodyPr>
          <a:lstStyle/>
          <a:p>
            <a:pPr marL="0" indent="0" algn="ctr" eaLnBrk="0" hangingPunct="0">
              <a:buNone/>
              <a:defRPr/>
            </a:pPr>
            <a:r>
              <a:rPr lang="pt-BR" dirty="0"/>
              <a:t>Raul Seixas ajudou a divulgar a obra de Crowley no Brasil</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6" name="Imagem 5">
            <a:extLst>
              <a:ext uri="{FF2B5EF4-FFF2-40B4-BE49-F238E27FC236}">
                <a16:creationId xmlns:a16="http://schemas.microsoft.com/office/drawing/2014/main" id="{3306D6E3-E292-4673-9567-79452A1F61A5}"/>
              </a:ext>
            </a:extLst>
          </p:cNvPr>
          <p:cNvPicPr>
            <a:picLocks noChangeAspect="1"/>
          </p:cNvPicPr>
          <p:nvPr/>
        </p:nvPicPr>
        <p:blipFill>
          <a:blip r:embed="rId3"/>
          <a:stretch>
            <a:fillRect/>
          </a:stretch>
        </p:blipFill>
        <p:spPr>
          <a:xfrm flipH="1">
            <a:off x="8539992" y="2683379"/>
            <a:ext cx="3494866" cy="3370200"/>
          </a:xfrm>
          <a:prstGeom prst="rect">
            <a:avLst/>
          </a:prstGeom>
        </p:spPr>
      </p:pic>
    </p:spTree>
    <p:extLst>
      <p:ext uri="{BB962C8B-B14F-4D97-AF65-F5344CB8AC3E}">
        <p14:creationId xmlns:p14="http://schemas.microsoft.com/office/powerpoint/2010/main" val="1584843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a:extLst>
              <a:ext uri="{FF2B5EF4-FFF2-40B4-BE49-F238E27FC236}">
                <a16:creationId xmlns:a16="http://schemas.microsoft.com/office/drawing/2014/main" id="{4B591B32-6192-402D-B976-D1BA0F71D332}"/>
              </a:ext>
            </a:extLst>
          </p:cNvPr>
          <p:cNvPicPr>
            <a:picLocks noGrp="1" noChangeAspect="1"/>
          </p:cNvPicPr>
          <p:nvPr>
            <p:ph idx="1"/>
          </p:nvPr>
        </p:nvPicPr>
        <p:blipFill>
          <a:blip r:embed="rId2"/>
          <a:stretch>
            <a:fillRect/>
          </a:stretch>
        </p:blipFill>
        <p:spPr>
          <a:xfrm>
            <a:off x="236630" y="232791"/>
            <a:ext cx="5413443" cy="3399642"/>
          </a:xfrm>
          <a:prstGeom prst="rect">
            <a:avLst/>
          </a:prstGeom>
        </p:spPr>
      </p:pic>
      <p:sp>
        <p:nvSpPr>
          <p:cNvPr id="5" name="CaixaDeTexto 4">
            <a:extLst>
              <a:ext uri="{FF2B5EF4-FFF2-40B4-BE49-F238E27FC236}">
                <a16:creationId xmlns:a16="http://schemas.microsoft.com/office/drawing/2014/main" id="{103C3E19-E6D9-477E-850B-BACEDBCC177D}"/>
              </a:ext>
            </a:extLst>
          </p:cNvPr>
          <p:cNvSpPr txBox="1"/>
          <p:nvPr/>
        </p:nvSpPr>
        <p:spPr>
          <a:xfrm>
            <a:off x="5650073" y="1442907"/>
            <a:ext cx="3651641" cy="707886"/>
          </a:xfrm>
          <a:prstGeom prst="rect">
            <a:avLst/>
          </a:prstGeom>
          <a:noFill/>
        </p:spPr>
        <p:txBody>
          <a:bodyPr wrap="none" rtlCol="0">
            <a:spAutoFit/>
          </a:bodyPr>
          <a:lstStyle/>
          <a:p>
            <a:r>
              <a:rPr lang="pt-BR" sz="4000" b="1" dirty="0">
                <a:effectLst>
                  <a:outerShdw blurRad="38100" dist="38100" dir="2700000" algn="tl">
                    <a:srgbClr val="000000">
                      <a:alpha val="43137"/>
                    </a:srgbClr>
                  </a:outerShdw>
                </a:effectLst>
              </a:rPr>
              <a:t>RELATIVISMO</a:t>
            </a:r>
          </a:p>
        </p:txBody>
      </p:sp>
      <p:pic>
        <p:nvPicPr>
          <p:cNvPr id="6" name="Imagem 5">
            <a:extLst>
              <a:ext uri="{FF2B5EF4-FFF2-40B4-BE49-F238E27FC236}">
                <a16:creationId xmlns:a16="http://schemas.microsoft.com/office/drawing/2014/main" id="{329D70FB-493E-41AA-9881-AA0125E3EE03}"/>
              </a:ext>
            </a:extLst>
          </p:cNvPr>
          <p:cNvPicPr>
            <a:picLocks noChangeAspect="1"/>
          </p:cNvPicPr>
          <p:nvPr/>
        </p:nvPicPr>
        <p:blipFill>
          <a:blip r:embed="rId3"/>
          <a:stretch>
            <a:fillRect/>
          </a:stretch>
        </p:blipFill>
        <p:spPr>
          <a:xfrm>
            <a:off x="8118805" y="2150793"/>
            <a:ext cx="3836565" cy="4568113"/>
          </a:xfrm>
          <a:prstGeom prst="rect">
            <a:avLst/>
          </a:prstGeom>
        </p:spPr>
      </p:pic>
      <p:sp>
        <p:nvSpPr>
          <p:cNvPr id="7" name="CaixaDeTexto 6">
            <a:extLst>
              <a:ext uri="{FF2B5EF4-FFF2-40B4-BE49-F238E27FC236}">
                <a16:creationId xmlns:a16="http://schemas.microsoft.com/office/drawing/2014/main" id="{250D85F6-1054-4FC0-AAD4-605032F53F9A}"/>
              </a:ext>
            </a:extLst>
          </p:cNvPr>
          <p:cNvSpPr txBox="1"/>
          <p:nvPr/>
        </p:nvSpPr>
        <p:spPr>
          <a:xfrm>
            <a:off x="564518" y="4707208"/>
            <a:ext cx="7260770" cy="830997"/>
          </a:xfrm>
          <a:prstGeom prst="rect">
            <a:avLst/>
          </a:prstGeom>
          <a:noFill/>
        </p:spPr>
        <p:txBody>
          <a:bodyPr wrap="none" rtlCol="0">
            <a:spAutoFit/>
          </a:bodyPr>
          <a:lstStyle/>
          <a:p>
            <a:pPr algn="ctr"/>
            <a:r>
              <a:rPr lang="pt-BR" sz="2400" b="1" dirty="0">
                <a:effectLst>
                  <a:outerShdw blurRad="38100" dist="38100" dir="2700000" algn="tl">
                    <a:srgbClr val="000000">
                      <a:alpha val="43137"/>
                    </a:srgbClr>
                  </a:outerShdw>
                </a:effectLst>
              </a:rPr>
              <a:t>DEUS NO FEZ ELE É NOSSO CRIADOR, SOMOS </a:t>
            </a:r>
          </a:p>
          <a:p>
            <a:pPr algn="ctr"/>
            <a:r>
              <a:rPr lang="pt-BR" sz="2400" b="1" dirty="0">
                <a:effectLst>
                  <a:outerShdw blurRad="38100" dist="38100" dir="2700000" algn="tl">
                    <a:srgbClr val="000000">
                      <a:alpha val="43137"/>
                    </a:srgbClr>
                  </a:outerShdw>
                </a:effectLst>
              </a:rPr>
              <a:t>TEMPLO DO ESPÍRITO SANTO</a:t>
            </a:r>
          </a:p>
        </p:txBody>
      </p:sp>
    </p:spTree>
    <p:extLst>
      <p:ext uri="{BB962C8B-B14F-4D97-AF65-F5344CB8AC3E}">
        <p14:creationId xmlns:p14="http://schemas.microsoft.com/office/powerpoint/2010/main" val="389594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4172360-29EC-4A95-99E3-6A5491ACDAF0}"/>
              </a:ext>
            </a:extLst>
          </p:cNvPr>
          <p:cNvSpPr>
            <a:spLocks noGrp="1"/>
          </p:cNvSpPr>
          <p:nvPr>
            <p:ph idx="1"/>
          </p:nvPr>
        </p:nvSpPr>
        <p:spPr>
          <a:xfrm>
            <a:off x="629007" y="159390"/>
            <a:ext cx="10654186" cy="6526635"/>
          </a:xfrm>
        </p:spPr>
        <p:txBody>
          <a:bodyPr numCol="4">
            <a:normAutofit fontScale="47500" lnSpcReduction="20000"/>
          </a:bodyPr>
          <a:lstStyle/>
          <a:p>
            <a:pPr marL="0" indent="0">
              <a:buNone/>
            </a:pPr>
            <a:r>
              <a:rPr lang="pt-BR" dirty="0">
                <a:hlinkClick r:id="rId2"/>
              </a:rPr>
              <a:t>Eu nasci a dez mil anos atrás </a:t>
            </a:r>
            <a:endParaRPr lang="pt-BR" dirty="0"/>
          </a:p>
          <a:p>
            <a:pPr marL="0" indent="0">
              <a:buNone/>
            </a:pPr>
            <a:r>
              <a:rPr lang="pt-BR" dirty="0"/>
              <a:t>Um dia, numa rua da cidade</a:t>
            </a:r>
            <a:br>
              <a:rPr lang="pt-BR" dirty="0"/>
            </a:br>
            <a:r>
              <a:rPr lang="pt-BR" dirty="0"/>
              <a:t>Eu vi um velhinho sentado na calçada</a:t>
            </a:r>
            <a:br>
              <a:rPr lang="pt-BR" dirty="0"/>
            </a:br>
            <a:r>
              <a:rPr lang="pt-BR" dirty="0"/>
              <a:t>Com uma cuia de esmola e uma viola na mão</a:t>
            </a:r>
            <a:br>
              <a:rPr lang="pt-BR" dirty="0"/>
            </a:br>
            <a:r>
              <a:rPr lang="pt-BR" dirty="0"/>
              <a:t>O povo parou pra ouvir, ele agradeceu as moedas</a:t>
            </a:r>
            <a:br>
              <a:rPr lang="pt-BR" dirty="0"/>
            </a:br>
            <a:r>
              <a:rPr lang="pt-BR" dirty="0"/>
              <a:t>E cantou essa música, que contava uma história</a:t>
            </a:r>
            <a:br>
              <a:rPr lang="pt-BR" dirty="0"/>
            </a:br>
            <a:r>
              <a:rPr lang="pt-BR" dirty="0"/>
              <a:t>Que era mais ou menos assim</a:t>
            </a:r>
          </a:p>
          <a:p>
            <a:pPr marL="0" indent="0">
              <a:buNone/>
            </a:pPr>
            <a:r>
              <a:rPr lang="pt-BR" dirty="0"/>
              <a:t>Eu nasci há dez mil anos atrás</a:t>
            </a:r>
            <a:br>
              <a:rPr lang="pt-BR" dirty="0"/>
            </a:br>
            <a:r>
              <a:rPr lang="pt-BR" dirty="0"/>
              <a:t>E não tem nada nesse mundo que eu não saiba demais</a:t>
            </a:r>
            <a:br>
              <a:rPr lang="pt-BR" dirty="0"/>
            </a:br>
            <a:r>
              <a:rPr lang="pt-BR" dirty="0"/>
              <a:t>É, eu nasci há dez mil anos atrás</a:t>
            </a:r>
            <a:br>
              <a:rPr lang="pt-BR" dirty="0"/>
            </a:br>
            <a:r>
              <a:rPr lang="pt-BR" dirty="0"/>
              <a:t>E não tem nada nesse mundo que eu não saiba demais</a:t>
            </a:r>
          </a:p>
          <a:p>
            <a:pPr marL="0" indent="0">
              <a:buNone/>
            </a:pPr>
            <a:r>
              <a:rPr lang="pt-BR" dirty="0"/>
              <a:t>Eu vi </a:t>
            </a:r>
            <a:r>
              <a:rPr lang="pt-BR" dirty="0">
                <a:solidFill>
                  <a:srgbClr val="FF0000"/>
                </a:solidFill>
              </a:rPr>
              <a:t>Cristo ser crucificado</a:t>
            </a:r>
            <a:br>
              <a:rPr lang="pt-BR" dirty="0"/>
            </a:br>
            <a:r>
              <a:rPr lang="pt-BR" dirty="0"/>
              <a:t>O amor nascer e ser assassinado</a:t>
            </a:r>
            <a:br>
              <a:rPr lang="pt-BR" dirty="0"/>
            </a:br>
            <a:r>
              <a:rPr lang="pt-BR" dirty="0"/>
              <a:t>Eu vi as bruxas pegando fogo pra pagarem seus pecados</a:t>
            </a:r>
            <a:br>
              <a:rPr lang="pt-BR" dirty="0"/>
            </a:br>
            <a:r>
              <a:rPr lang="pt-BR" dirty="0"/>
              <a:t>Eu vi</a:t>
            </a:r>
          </a:p>
          <a:p>
            <a:pPr marL="0" indent="0">
              <a:buNone/>
            </a:pPr>
            <a:r>
              <a:rPr lang="pt-BR" dirty="0"/>
              <a:t>Eu vi Moisés cruzar o Mar Vermelho</a:t>
            </a:r>
            <a:br>
              <a:rPr lang="pt-BR" dirty="0"/>
            </a:br>
            <a:r>
              <a:rPr lang="pt-BR" dirty="0"/>
              <a:t>Vi Maomé cair na terra de joelhos</a:t>
            </a:r>
            <a:br>
              <a:rPr lang="pt-BR" dirty="0"/>
            </a:br>
            <a:r>
              <a:rPr lang="pt-BR" dirty="0"/>
              <a:t>Eu vi Pedro negar Cristo por três vezes diante do espelho</a:t>
            </a:r>
            <a:br>
              <a:rPr lang="pt-BR" dirty="0"/>
            </a:br>
            <a:r>
              <a:rPr lang="pt-BR" dirty="0"/>
              <a:t>Eu vi</a:t>
            </a:r>
          </a:p>
          <a:p>
            <a:pPr marL="0" indent="0">
              <a:buNone/>
            </a:pPr>
            <a:r>
              <a:rPr lang="pt-BR" dirty="0"/>
              <a:t>Eu nasci (eu nasci)</a:t>
            </a:r>
            <a:br>
              <a:rPr lang="pt-BR" dirty="0"/>
            </a:br>
            <a:r>
              <a:rPr lang="pt-BR" dirty="0"/>
              <a:t>Há dez mil anos atrás</a:t>
            </a:r>
            <a:br>
              <a:rPr lang="pt-BR" dirty="0"/>
            </a:br>
            <a:r>
              <a:rPr lang="pt-BR" dirty="0"/>
              <a:t>Eu nasci há dez mil anos</a:t>
            </a:r>
            <a:br>
              <a:rPr lang="pt-BR" dirty="0"/>
            </a:br>
            <a:r>
              <a:rPr lang="pt-BR" dirty="0"/>
              <a:t>E não tem nada nesse mundo que eu não saiba demais</a:t>
            </a:r>
          </a:p>
          <a:p>
            <a:pPr marL="0" indent="0">
              <a:buNone/>
            </a:pPr>
            <a:r>
              <a:rPr lang="pt-BR" dirty="0"/>
              <a:t>É, eu nasci (eu nasci)</a:t>
            </a:r>
            <a:br>
              <a:rPr lang="pt-BR" dirty="0"/>
            </a:br>
            <a:r>
              <a:rPr lang="pt-BR" dirty="0"/>
              <a:t>Há dez mil anos atrás</a:t>
            </a:r>
            <a:br>
              <a:rPr lang="pt-BR" dirty="0"/>
            </a:br>
            <a:r>
              <a:rPr lang="pt-BR" dirty="0"/>
              <a:t>Eu nasci há dez mil anos</a:t>
            </a:r>
            <a:br>
              <a:rPr lang="pt-BR" dirty="0"/>
            </a:br>
            <a:r>
              <a:rPr lang="pt-BR" dirty="0"/>
              <a:t>E não tem nada nesse mundo que eu não saiba demais</a:t>
            </a:r>
          </a:p>
          <a:p>
            <a:pPr marL="0" indent="0">
              <a:buNone/>
            </a:pPr>
            <a:r>
              <a:rPr lang="pt-BR" dirty="0"/>
              <a:t>Eu vi as velas se acenderem para o Papa</a:t>
            </a:r>
            <a:br>
              <a:rPr lang="pt-BR" dirty="0"/>
            </a:br>
            <a:r>
              <a:rPr lang="pt-BR" dirty="0">
                <a:solidFill>
                  <a:srgbClr val="FF0000"/>
                </a:solidFill>
              </a:rPr>
              <a:t>Vi Babilônia ser riscada do mapa</a:t>
            </a:r>
            <a:br>
              <a:rPr lang="pt-BR" dirty="0"/>
            </a:br>
            <a:r>
              <a:rPr lang="pt-BR" dirty="0"/>
              <a:t>Vi conde Drácula sugando o sangue novo</a:t>
            </a:r>
            <a:br>
              <a:rPr lang="pt-BR" dirty="0"/>
            </a:br>
            <a:r>
              <a:rPr lang="pt-BR" dirty="0"/>
              <a:t>E se escondendo atrás da capa</a:t>
            </a:r>
            <a:br>
              <a:rPr lang="pt-BR" dirty="0"/>
            </a:br>
            <a:r>
              <a:rPr lang="pt-BR" dirty="0"/>
              <a:t>Eu vi</a:t>
            </a:r>
          </a:p>
          <a:p>
            <a:pPr marL="0" indent="0">
              <a:buNone/>
            </a:pPr>
            <a:r>
              <a:rPr lang="pt-BR" dirty="0"/>
              <a:t>Eu vi a arca de Noé cruzar os mares</a:t>
            </a:r>
            <a:br>
              <a:rPr lang="pt-BR" dirty="0"/>
            </a:br>
            <a:r>
              <a:rPr lang="pt-BR" dirty="0"/>
              <a:t>Vi Salomão cantar seus salmos pelos ares</a:t>
            </a:r>
            <a:br>
              <a:rPr lang="pt-BR" dirty="0"/>
            </a:br>
            <a:r>
              <a:rPr lang="pt-BR" dirty="0"/>
              <a:t>Eu vi Zumbi fugir com os negros pra floresta</a:t>
            </a:r>
            <a:br>
              <a:rPr lang="pt-BR" dirty="0"/>
            </a:br>
            <a:r>
              <a:rPr lang="pt-BR" dirty="0"/>
              <a:t>Pro quilombo dos Palmares</a:t>
            </a:r>
            <a:br>
              <a:rPr lang="pt-BR" dirty="0"/>
            </a:br>
            <a:r>
              <a:rPr lang="pt-BR" dirty="0"/>
              <a:t>Eu vi</a:t>
            </a:r>
          </a:p>
          <a:p>
            <a:pPr marL="0" indent="0">
              <a:buNone/>
            </a:pPr>
            <a:r>
              <a:rPr lang="pt-BR" dirty="0"/>
              <a:t>Eu nasci (eu nasci)</a:t>
            </a:r>
            <a:br>
              <a:rPr lang="pt-BR" dirty="0"/>
            </a:br>
            <a:r>
              <a:rPr lang="pt-BR" dirty="0"/>
              <a:t>Há dez mil anos atrás</a:t>
            </a:r>
            <a:br>
              <a:rPr lang="pt-BR" dirty="0"/>
            </a:br>
            <a:r>
              <a:rPr lang="pt-BR" dirty="0"/>
              <a:t>Eu nasci há dez mil anos</a:t>
            </a:r>
            <a:br>
              <a:rPr lang="pt-BR" dirty="0"/>
            </a:br>
            <a:r>
              <a:rPr lang="pt-BR" dirty="0"/>
              <a:t>E não tem nada nesse mundo que eu não saiba demais</a:t>
            </a:r>
            <a:br>
              <a:rPr lang="pt-BR" dirty="0"/>
            </a:br>
            <a:r>
              <a:rPr lang="pt-BR" dirty="0"/>
              <a:t>Não, não, não</a:t>
            </a:r>
          </a:p>
          <a:p>
            <a:pPr marL="0" indent="0">
              <a:buNone/>
            </a:pPr>
            <a:r>
              <a:rPr lang="pt-BR" dirty="0"/>
              <a:t>Eu nasci (eu nasci)</a:t>
            </a:r>
            <a:br>
              <a:rPr lang="pt-BR" dirty="0"/>
            </a:br>
            <a:r>
              <a:rPr lang="pt-BR" dirty="0"/>
              <a:t>Há dez mil anos atrás</a:t>
            </a:r>
            <a:br>
              <a:rPr lang="pt-BR" dirty="0"/>
            </a:br>
            <a:r>
              <a:rPr lang="pt-BR" dirty="0"/>
              <a:t>Eu nasci há dez mil anos</a:t>
            </a:r>
            <a:br>
              <a:rPr lang="pt-BR" dirty="0"/>
            </a:br>
            <a:r>
              <a:rPr lang="pt-BR" dirty="0"/>
              <a:t>E não tem nada nesse mundo que eu não saiba demais</a:t>
            </a:r>
            <a:br>
              <a:rPr lang="pt-BR" dirty="0"/>
            </a:br>
            <a:r>
              <a:rPr lang="pt-BR" dirty="0"/>
              <a:t>Não, não</a:t>
            </a:r>
          </a:p>
          <a:p>
            <a:pPr marL="0" indent="0">
              <a:buNone/>
            </a:pPr>
            <a:r>
              <a:rPr lang="pt-BR" dirty="0"/>
              <a:t>Eu vi o sangue que corria da montanha</a:t>
            </a:r>
            <a:br>
              <a:rPr lang="pt-BR" dirty="0"/>
            </a:br>
            <a:r>
              <a:rPr lang="pt-BR" dirty="0"/>
              <a:t>Quando Hitler chamou toda a Alemanha</a:t>
            </a:r>
            <a:br>
              <a:rPr lang="pt-BR" dirty="0"/>
            </a:br>
            <a:r>
              <a:rPr lang="pt-BR" dirty="0"/>
              <a:t>Vi o soldado que sonhava com a amada</a:t>
            </a:r>
            <a:br>
              <a:rPr lang="pt-BR" dirty="0"/>
            </a:br>
            <a:r>
              <a:rPr lang="pt-BR" dirty="0"/>
              <a:t>Numa cama de campanha</a:t>
            </a:r>
            <a:br>
              <a:rPr lang="pt-BR" dirty="0"/>
            </a:br>
            <a:r>
              <a:rPr lang="pt-BR" dirty="0"/>
              <a:t>Eu li</a:t>
            </a:r>
          </a:p>
          <a:p>
            <a:pPr marL="0" indent="0">
              <a:buNone/>
            </a:pPr>
            <a:r>
              <a:rPr lang="pt-BR" dirty="0"/>
              <a:t>Eu li os </a:t>
            </a:r>
            <a:r>
              <a:rPr lang="pt-BR" dirty="0" err="1"/>
              <a:t>simbolos</a:t>
            </a:r>
            <a:r>
              <a:rPr lang="pt-BR" dirty="0"/>
              <a:t> sagrados de Umbanda</a:t>
            </a:r>
            <a:br>
              <a:rPr lang="pt-BR" dirty="0"/>
            </a:br>
            <a:r>
              <a:rPr lang="pt-BR" dirty="0"/>
              <a:t>Eu fui criança pra poder dançar ciranda</a:t>
            </a:r>
            <a:br>
              <a:rPr lang="pt-BR" dirty="0"/>
            </a:br>
            <a:r>
              <a:rPr lang="pt-BR" dirty="0"/>
              <a:t>E, quando todos praguejavam contra o frio</a:t>
            </a:r>
            <a:br>
              <a:rPr lang="pt-BR" dirty="0"/>
            </a:br>
            <a:r>
              <a:rPr lang="pt-BR" dirty="0"/>
              <a:t>Eu fiz a cama na varanda</a:t>
            </a:r>
          </a:p>
          <a:p>
            <a:pPr marL="0" indent="0">
              <a:buNone/>
            </a:pPr>
            <a:r>
              <a:rPr lang="pt-BR" dirty="0"/>
              <a:t>Eu nasci (eu nasci)</a:t>
            </a:r>
            <a:br>
              <a:rPr lang="pt-BR" dirty="0"/>
            </a:br>
            <a:r>
              <a:rPr lang="pt-BR" dirty="0"/>
              <a:t>Há dez mil anos atrás</a:t>
            </a:r>
            <a:br>
              <a:rPr lang="pt-BR" dirty="0"/>
            </a:br>
            <a:r>
              <a:rPr lang="pt-BR" dirty="0"/>
              <a:t>Eu nasci há dez mil anos atrás</a:t>
            </a:r>
            <a:br>
              <a:rPr lang="pt-BR" dirty="0"/>
            </a:br>
            <a:r>
              <a:rPr lang="pt-BR" dirty="0"/>
              <a:t>E não tem nada nesse mundo que eu não saiba demais</a:t>
            </a:r>
            <a:br>
              <a:rPr lang="pt-BR" dirty="0"/>
            </a:br>
            <a:r>
              <a:rPr lang="pt-BR" dirty="0"/>
              <a:t>Não, não porque</a:t>
            </a:r>
          </a:p>
          <a:p>
            <a:pPr marL="0" indent="0">
              <a:buNone/>
            </a:pPr>
            <a:r>
              <a:rPr lang="pt-BR" dirty="0"/>
              <a:t>Eu nasci (eu nasci)</a:t>
            </a:r>
            <a:br>
              <a:rPr lang="pt-BR" dirty="0"/>
            </a:br>
            <a:r>
              <a:rPr lang="pt-BR" dirty="0"/>
              <a:t>Há dez mil anos atrás</a:t>
            </a:r>
            <a:br>
              <a:rPr lang="pt-BR" dirty="0"/>
            </a:br>
            <a:r>
              <a:rPr lang="pt-BR" dirty="0"/>
              <a:t>Eu nasci há dez mil anos atrás</a:t>
            </a:r>
            <a:br>
              <a:rPr lang="pt-BR" dirty="0"/>
            </a:br>
            <a:r>
              <a:rPr lang="pt-BR" dirty="0"/>
              <a:t>E não tem nada nesse mundo que eu não saiba demais</a:t>
            </a:r>
            <a:br>
              <a:rPr lang="pt-BR" dirty="0"/>
            </a:br>
            <a:r>
              <a:rPr lang="pt-BR" dirty="0"/>
              <a:t>Não, não</a:t>
            </a:r>
          </a:p>
          <a:p>
            <a:pPr marL="0" indent="0">
              <a:buNone/>
            </a:pPr>
            <a:r>
              <a:rPr lang="pt-BR" dirty="0"/>
              <a:t>Eu </a:t>
            </a:r>
            <a:r>
              <a:rPr lang="pt-BR" dirty="0" err="1"/>
              <a:t>tava</a:t>
            </a:r>
            <a:r>
              <a:rPr lang="pt-BR" dirty="0"/>
              <a:t> junto com os macacos na caverna</a:t>
            </a:r>
            <a:br>
              <a:rPr lang="pt-BR" dirty="0"/>
            </a:br>
            <a:r>
              <a:rPr lang="pt-BR" dirty="0"/>
              <a:t>Eu bebi vinho com as mulheres na taberna</a:t>
            </a:r>
            <a:br>
              <a:rPr lang="pt-BR" dirty="0"/>
            </a:br>
            <a:r>
              <a:rPr lang="pt-BR" dirty="0"/>
              <a:t>E quando a pedra despencou da ribanceira</a:t>
            </a:r>
            <a:br>
              <a:rPr lang="pt-BR" dirty="0"/>
            </a:br>
            <a:r>
              <a:rPr lang="pt-BR" dirty="0"/>
              <a:t>Eu também quebrei a perna</a:t>
            </a:r>
            <a:br>
              <a:rPr lang="pt-BR" dirty="0"/>
            </a:br>
            <a:r>
              <a:rPr lang="pt-BR" dirty="0"/>
              <a:t>Eu também</a:t>
            </a:r>
          </a:p>
          <a:p>
            <a:pPr marL="0" indent="0">
              <a:buNone/>
            </a:pPr>
            <a:r>
              <a:rPr lang="pt-BR" dirty="0"/>
              <a:t>Eu fui testemunha do amor de Rapunzel</a:t>
            </a:r>
            <a:br>
              <a:rPr lang="pt-BR" dirty="0"/>
            </a:br>
            <a:r>
              <a:rPr lang="pt-BR" dirty="0"/>
              <a:t>Eu vi a estrela de Davi a brilhar no céu</a:t>
            </a:r>
            <a:br>
              <a:rPr lang="pt-BR" dirty="0"/>
            </a:br>
            <a:r>
              <a:rPr lang="pt-BR" dirty="0"/>
              <a:t>E pra aquele que provar que eu </a:t>
            </a:r>
            <a:r>
              <a:rPr lang="pt-BR" dirty="0" err="1"/>
              <a:t>tô</a:t>
            </a:r>
            <a:r>
              <a:rPr lang="pt-BR" dirty="0"/>
              <a:t> mentindo</a:t>
            </a:r>
            <a:br>
              <a:rPr lang="pt-BR" dirty="0"/>
            </a:br>
            <a:r>
              <a:rPr lang="pt-BR" dirty="0"/>
              <a:t>Eu tiro o meu chapéu</a:t>
            </a:r>
          </a:p>
          <a:p>
            <a:pPr marL="0" indent="0">
              <a:buNone/>
            </a:pPr>
            <a:r>
              <a:rPr lang="pt-BR" dirty="0"/>
              <a:t>Eu nasci (eu nasci)</a:t>
            </a:r>
            <a:br>
              <a:rPr lang="pt-BR" dirty="0"/>
            </a:br>
            <a:r>
              <a:rPr lang="pt-BR" dirty="0"/>
              <a:t>Há dez mil anos atrás</a:t>
            </a:r>
            <a:br>
              <a:rPr lang="pt-BR" dirty="0"/>
            </a:br>
            <a:r>
              <a:rPr lang="pt-BR" dirty="0"/>
              <a:t>Eu nasci há dez mil anos atrás</a:t>
            </a:r>
            <a:br>
              <a:rPr lang="pt-BR" dirty="0"/>
            </a:br>
            <a:r>
              <a:rPr lang="pt-BR" dirty="0"/>
              <a:t>E não tem nada nesse mundo que eu não saiba demais</a:t>
            </a:r>
            <a:br>
              <a:rPr lang="pt-BR" dirty="0"/>
            </a:br>
            <a:r>
              <a:rPr lang="pt-BR" dirty="0"/>
              <a:t>Eu nasci há dez mil anos atrás</a:t>
            </a:r>
          </a:p>
          <a:p>
            <a:pPr marL="0" indent="0">
              <a:buNone/>
            </a:pPr>
            <a:r>
              <a:rPr lang="pt-BR" dirty="0"/>
              <a:t>Eu nasci (e não tem nada)</a:t>
            </a:r>
            <a:br>
              <a:rPr lang="pt-BR" dirty="0"/>
            </a:br>
            <a:r>
              <a:rPr lang="pt-BR" dirty="0"/>
              <a:t>Há dez mil anos atrás (nada nesse mundo que eu não saiba demais)</a:t>
            </a:r>
            <a:br>
              <a:rPr lang="pt-BR" dirty="0"/>
            </a:br>
            <a:r>
              <a:rPr lang="pt-BR" dirty="0"/>
              <a:t>E não tem nada nesse mundo que eu não saiba demais</a:t>
            </a:r>
            <a:br>
              <a:rPr lang="pt-BR" dirty="0"/>
            </a:br>
            <a:r>
              <a:rPr lang="pt-BR" dirty="0"/>
              <a:t>Eu nasci, eu nasci há dez mil anos</a:t>
            </a:r>
          </a:p>
          <a:p>
            <a:pPr marL="0" indent="0">
              <a:buNone/>
            </a:pPr>
            <a:r>
              <a:rPr lang="pt-BR" dirty="0">
                <a:solidFill>
                  <a:srgbClr val="FF0000"/>
                </a:solidFill>
              </a:rPr>
              <a:t>Eu nasci</a:t>
            </a:r>
            <a:br>
              <a:rPr lang="pt-BR" dirty="0">
                <a:solidFill>
                  <a:srgbClr val="FF0000"/>
                </a:solidFill>
              </a:rPr>
            </a:br>
            <a:r>
              <a:rPr lang="pt-BR" dirty="0">
                <a:solidFill>
                  <a:srgbClr val="FF0000"/>
                </a:solidFill>
              </a:rPr>
              <a:t>Há dez mil anos atrás</a:t>
            </a:r>
            <a:br>
              <a:rPr lang="pt-BR" dirty="0">
                <a:solidFill>
                  <a:srgbClr val="FF0000"/>
                </a:solidFill>
              </a:rPr>
            </a:br>
            <a:r>
              <a:rPr lang="pt-BR" dirty="0">
                <a:solidFill>
                  <a:srgbClr val="FF0000"/>
                </a:solidFill>
              </a:rPr>
              <a:t>Eu nasci há dez mil anos atrás</a:t>
            </a:r>
            <a:br>
              <a:rPr lang="pt-BR" dirty="0">
                <a:solidFill>
                  <a:srgbClr val="FF0000"/>
                </a:solidFill>
              </a:rPr>
            </a:br>
            <a:r>
              <a:rPr lang="pt-BR" dirty="0">
                <a:solidFill>
                  <a:srgbClr val="FF0000"/>
                </a:solidFill>
              </a:rPr>
              <a:t>E não tem nada nesse mundo que eu não saiba demais</a:t>
            </a:r>
          </a:p>
          <a:p>
            <a:endParaRPr lang="pt-BR" dirty="0"/>
          </a:p>
        </p:txBody>
      </p:sp>
    </p:spTree>
    <p:extLst>
      <p:ext uri="{BB962C8B-B14F-4D97-AF65-F5344CB8AC3E}">
        <p14:creationId xmlns:p14="http://schemas.microsoft.com/office/powerpoint/2010/main" val="3159589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SAGRADO X PROFANO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699" y="3778691"/>
            <a:ext cx="8774885" cy="1179576"/>
          </a:xfrm>
        </p:spPr>
        <p:txBody>
          <a:bodyPr>
            <a:normAutofit/>
          </a:bodyPr>
          <a:lstStyle/>
          <a:p>
            <a:pPr marL="0" indent="0" algn="ctr" eaLnBrk="0" hangingPunct="0">
              <a:buNone/>
              <a:defRPr/>
            </a:pPr>
            <a:r>
              <a:rPr lang="pt-BR" dirty="0"/>
              <a:t>Quando você ouve certas músicas ditas sacras, de quem se lembra?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828339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ídia Online 4" title="Daniela Araￃﾺjo ft. Lito Atalaia -  Entrega  (Vￃﾭdeo Oficial)">
            <a:hlinkClick r:id="" action="ppaction://media"/>
            <a:extLst>
              <a:ext uri="{FF2B5EF4-FFF2-40B4-BE49-F238E27FC236}">
                <a16:creationId xmlns:a16="http://schemas.microsoft.com/office/drawing/2014/main" id="{27B089AD-DC7D-4BA1-AD70-A8F54B233ECD}"/>
              </a:ext>
            </a:extLst>
          </p:cNvPr>
          <p:cNvPicPr>
            <a:picLocks noRot="1" noChangeAspect="1"/>
          </p:cNvPicPr>
          <p:nvPr>
            <a:videoFile r:link="rId1"/>
          </p:nvPr>
        </p:nvPicPr>
        <p:blipFill>
          <a:blip r:embed="rId3"/>
          <a:stretch>
            <a:fillRect/>
          </a:stretch>
        </p:blipFill>
        <p:spPr>
          <a:xfrm>
            <a:off x="0" y="-69869"/>
            <a:ext cx="12192000" cy="6927869"/>
          </a:xfrm>
          <a:prstGeom prst="rect">
            <a:avLst/>
          </a:prstGeom>
        </p:spPr>
      </p:pic>
    </p:spTree>
    <p:extLst>
      <p:ext uri="{BB962C8B-B14F-4D97-AF65-F5344CB8AC3E}">
        <p14:creationId xmlns:p14="http://schemas.microsoft.com/office/powerpoint/2010/main" val="78876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77424" y="2478024"/>
            <a:ext cx="8406272" cy="3694176"/>
          </a:xfrm>
        </p:spPr>
        <p:txBody>
          <a:bodyPr>
            <a:normAutofit fontScale="92500" lnSpcReduction="20000"/>
          </a:bodyPr>
          <a:lstStyle/>
          <a:p>
            <a:pPr marL="0" indent="0" algn="just" eaLnBrk="0" hangingPunct="0">
              <a:spcBef>
                <a:spcPts val="500"/>
              </a:spcBef>
              <a:spcAft>
                <a:spcPts val="500"/>
              </a:spcAft>
              <a:buNone/>
              <a:defRPr/>
            </a:pPr>
            <a:r>
              <a:rPr lang="pt-BR" b="1" i="1" dirty="0">
                <a:effectLst>
                  <a:outerShdw blurRad="38100" dist="38100" dir="2700000" algn="tl">
                    <a:srgbClr val="C0C0C0"/>
                  </a:outerShdw>
                </a:effectLst>
                <a:latin typeface="Arial" charset="0"/>
              </a:rPr>
              <a:t>É um dos meios mais eficazes para impressionar o coração com as verdades espirituais. Quantas vezes à alma oprimida e pronta a desesperar, vêm à memória algumas das palavras de Deus - as de um estribilho, há muito esquecido, de um hino da infância - e as tentações perdem o seu poder, a vida assume nova significação e novo propósito e o ânimo e a alegria se comunicam a outras almas!“</a:t>
            </a:r>
          </a:p>
          <a:p>
            <a:pPr marL="0" indent="0" algn="ctr" eaLnBrk="0" hangingPunct="0">
              <a:spcBef>
                <a:spcPts val="500"/>
              </a:spcBef>
              <a:spcAft>
                <a:spcPts val="500"/>
              </a:spcAft>
              <a:buNone/>
              <a:defRPr/>
            </a:pPr>
            <a:r>
              <a:rPr lang="pt-BR" sz="2400" b="1" i="1" dirty="0">
                <a:effectLst>
                  <a:outerShdw blurRad="38100" dist="38100" dir="2700000" algn="tl">
                    <a:srgbClr val="C0C0C0"/>
                  </a:outerShdw>
                </a:effectLst>
                <a:latin typeface="Arial" charset="0"/>
              </a:rPr>
              <a:t>Educação, p. 166 e 167</a:t>
            </a:r>
          </a:p>
          <a:p>
            <a:pPr marL="0" indent="0" algn="ctr">
              <a:buNone/>
            </a:pP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1" y="2172749"/>
            <a:ext cx="3003259" cy="4685251"/>
          </a:xfrm>
          <a:prstGeom prst="rect">
            <a:avLst/>
          </a:prstGeom>
        </p:spPr>
      </p:pic>
    </p:spTree>
    <p:extLst>
      <p:ext uri="{BB962C8B-B14F-4D97-AF65-F5344CB8AC3E}">
        <p14:creationId xmlns:p14="http://schemas.microsoft.com/office/powerpoint/2010/main" val="117999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a:bodyPr>
          <a:lstStyle/>
          <a:p>
            <a:pPr marL="0" indent="0" algn="ctr" eaLnBrk="0" hangingPunct="0">
              <a:buNone/>
              <a:defRPr/>
            </a:pPr>
            <a:r>
              <a:rPr lang="pt-BR" dirty="0"/>
              <a:t>“ Muitos cristãos do nosso tempo tem usado o adjetivo ‘gospel’ para ‘santificar’ atitudes, posturas, comportamentos, condutas e eventos que outrora estavam relacionados a pessoas que não conhecem o Evangelho. Parte-se da premissa de que o crente tem liberdade para fazer o que quiser e se divertir do jeito que bem entender- mesmo que imite o mundo e ninguém tem nada a ver com isso”</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3402208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lnSpcReduction="10000"/>
          </a:bodyPr>
          <a:lstStyle/>
          <a:p>
            <a:pPr marL="0" indent="0" algn="ctr" eaLnBrk="0" hangingPunct="0">
              <a:buNone/>
              <a:defRPr/>
            </a:pPr>
            <a:r>
              <a:rPr lang="pt-BR" dirty="0"/>
              <a:t>“Os líderes e membros das igrejas ‘</a:t>
            </a:r>
            <a:r>
              <a:rPr lang="pt-BR" dirty="0" err="1"/>
              <a:t>gospelizadas</a:t>
            </a:r>
            <a:r>
              <a:rPr lang="pt-BR" dirty="0"/>
              <a:t>’ se conformaram com o mundo. Seus cantores se inspiram em astros mundanos, como declarou, há algum tempo, o integrante de uma famosa banda gospel: A gente ouve Bob Marley, mas só para se informar. A tônica das mensagens ‘evangelísticas’ pregadas nessas igrejas é: ‘Venha como está e fique como quiser’</a:t>
            </a:r>
          </a:p>
          <a:p>
            <a:pPr marL="0" indent="0" algn="ctr" eaLnBrk="0" hangingPunct="0">
              <a:buNone/>
              <a:defRPr/>
            </a:pPr>
            <a:r>
              <a:rPr lang="pt-BR" sz="1600" dirty="0"/>
              <a:t>Ciro Sanches </a:t>
            </a:r>
            <a:r>
              <a:rPr lang="pt-BR" sz="1600" dirty="0" err="1"/>
              <a:t>Zibordi</a:t>
            </a:r>
            <a:r>
              <a:rPr lang="pt-BR" sz="1600" dirty="0"/>
              <a:t>- pastor da </a:t>
            </a:r>
            <a:r>
              <a:rPr lang="pt-BR" sz="1600" dirty="0" err="1"/>
              <a:t>Assembléia</a:t>
            </a:r>
            <a:r>
              <a:rPr lang="pt-BR" sz="1600" dirty="0"/>
              <a:t> de Deus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3105648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fontScale="92500" lnSpcReduction="20000"/>
          </a:bodyPr>
          <a:lstStyle/>
          <a:p>
            <a:pPr marL="0" indent="0" algn="ctr">
              <a:buNone/>
            </a:pPr>
            <a:r>
              <a:rPr lang="pt-BR" b="1" dirty="0">
                <a:effectLst>
                  <a:outerShdw blurRad="38100" dist="38100" dir="2700000" algn="tl">
                    <a:srgbClr val="000000">
                      <a:alpha val="43137"/>
                    </a:srgbClr>
                  </a:outerShdw>
                </a:effectLst>
              </a:rPr>
              <a:t>Deus não aceita você como você é você sabia? Não é heresia </a:t>
            </a:r>
            <a:r>
              <a:rPr lang="pt-BR" b="1" dirty="0" err="1">
                <a:effectLst>
                  <a:outerShdw blurRad="38100" dist="38100" dir="2700000" algn="tl">
                    <a:srgbClr val="000000">
                      <a:alpha val="43137"/>
                    </a:srgbClr>
                  </a:outerShdw>
                </a:effectLst>
              </a:rPr>
              <a:t>kk</a:t>
            </a:r>
            <a:endParaRPr lang="pt-BR" b="1" dirty="0">
              <a:effectLst>
                <a:outerShdw blurRad="38100" dist="38100" dir="2700000" algn="tl">
                  <a:srgbClr val="000000">
                    <a:alpha val="43137"/>
                  </a:srgbClr>
                </a:outerShdw>
              </a:effectLst>
            </a:endParaRPr>
          </a:p>
          <a:p>
            <a:pPr marL="0" indent="0" algn="ctr">
              <a:buNone/>
            </a:pPr>
            <a:r>
              <a:rPr lang="pt-BR" dirty="0"/>
              <a:t>Deus recebe você como você ESTÁ!  Para transformar você no QUE ELE QUER!</a:t>
            </a:r>
          </a:p>
          <a:p>
            <a:pPr marL="0" indent="0" algn="ctr">
              <a:buNone/>
            </a:pPr>
            <a:r>
              <a:rPr lang="pt-BR" dirty="0"/>
              <a:t>Porque é o melhor para você!</a:t>
            </a:r>
          </a:p>
          <a:p>
            <a:pPr marL="0" indent="0" algn="ctr">
              <a:buNone/>
            </a:pPr>
            <a:r>
              <a:rPr lang="pt-BR" dirty="0"/>
              <a:t>Agora aceitar você como você é, para manter você do jeito que você é, você vai ser triste. Mais triste que no mundo! Deus aceita um pecador para transformar ele em um filho de Deus</a:t>
            </a:r>
          </a:p>
          <a:p>
            <a:pPr marL="0" indent="0" algn="ctr" eaLnBrk="0" hangingPunct="0">
              <a:buNone/>
              <a:defRPr/>
            </a:pPr>
            <a:endParaRPr lang="pt-BR" sz="1600"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4236651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fontScale="77500" lnSpcReduction="20000"/>
          </a:bodyPr>
          <a:lstStyle/>
          <a:p>
            <a:pPr marL="0" indent="0" algn="ctr" eaLnBrk="0" hangingPunct="0">
              <a:buNone/>
              <a:defRPr/>
            </a:pPr>
            <a:r>
              <a:rPr lang="pt-BR" dirty="0"/>
              <a:t>Marcos </a:t>
            </a:r>
            <a:r>
              <a:rPr lang="pt-BR" dirty="0" err="1"/>
              <a:t>Faiock</a:t>
            </a:r>
            <a:r>
              <a:rPr lang="pt-BR" dirty="0"/>
              <a:t> Bonfim: “Satanás é um ser real, muito inteligente, e que nunca perde tempo. Ele sabe que música é algo que mexe profundamente com os sentimentos do ser humano... Sabe que tipos diferentes de acordes, dispostos em sequências e ritmos diferentes podem produzir sentimentos que influenciam a mente para aceitar o pecado ou para afastar-se de Deus. Sabe que esses sentimentos, se repetidos, fixam padrões de conduta ou resposta. Assim, é importante saber que o que entra no cérebro humano pelos sentidos influencia de algum modo, para o bem ou para o mal. O conceito teológico do Grande Conflito nos revela que neste mundo simplesmente não existe coisa alguma absolutamente neutra!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3847743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a:bodyPr>
          <a:lstStyle/>
          <a:p>
            <a:pPr marL="0" indent="0" algn="ctr" eaLnBrk="0" hangingPunct="0">
              <a:buNone/>
              <a:defRPr/>
            </a:pPr>
            <a:r>
              <a:rPr lang="pt-BR" dirty="0"/>
              <a:t>“A música sacra tende a privilegiar o desenvolvimento espiritual e a facilitar o contato com o Céu. A confusão acontece quando existe a mistura dos 2 elementos. Música popular com letra sagrada. Acontece então uma falta de integridade, uma inconsistência entre a letra e a música...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000120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ídia Online 3" title="PREGADOR LUO - ￃﾁrvore de Bons Frutos | APOCALIPSE 16">
            <a:hlinkClick r:id="" action="ppaction://media"/>
            <a:extLst>
              <a:ext uri="{FF2B5EF4-FFF2-40B4-BE49-F238E27FC236}">
                <a16:creationId xmlns:a16="http://schemas.microsoft.com/office/drawing/2014/main" id="{94D27913-6B0B-45DA-90A5-65EC246DE6D1}"/>
              </a:ext>
            </a:extLst>
          </p:cNvPr>
          <p:cNvPicPr>
            <a:picLocks noGrp="1" noRot="1" noChangeAspect="1"/>
          </p:cNvPicPr>
          <p:nvPr>
            <p:ph idx="1"/>
            <a:videoFile r:link="rId1"/>
          </p:nvPr>
        </p:nvPicPr>
        <p:blipFill>
          <a:blip r:embed="rId4"/>
          <a:stretch>
            <a:fillRect/>
          </a:stretch>
        </p:blipFill>
        <p:spPr>
          <a:xfrm>
            <a:off x="171654" y="137560"/>
            <a:ext cx="4123509" cy="3092299"/>
          </a:xfrm>
          <a:prstGeom prst="rect">
            <a:avLst/>
          </a:prstGeom>
        </p:spPr>
      </p:pic>
      <p:sp>
        <p:nvSpPr>
          <p:cNvPr id="5" name="CaixaDeTexto 4">
            <a:extLst>
              <a:ext uri="{FF2B5EF4-FFF2-40B4-BE49-F238E27FC236}">
                <a16:creationId xmlns:a16="http://schemas.microsoft.com/office/drawing/2014/main" id="{6285ECB3-B7FF-4086-BB5E-0EBD1D6E876A}"/>
              </a:ext>
            </a:extLst>
          </p:cNvPr>
          <p:cNvSpPr txBox="1"/>
          <p:nvPr/>
        </p:nvSpPr>
        <p:spPr>
          <a:xfrm>
            <a:off x="4404220" y="1499043"/>
            <a:ext cx="6670993" cy="369332"/>
          </a:xfrm>
          <a:prstGeom prst="rect">
            <a:avLst/>
          </a:prstGeom>
          <a:noFill/>
        </p:spPr>
        <p:txBody>
          <a:bodyPr wrap="none" rtlCol="0">
            <a:spAutoFit/>
          </a:bodyPr>
          <a:lstStyle/>
          <a:p>
            <a:r>
              <a:rPr lang="pt-BR" b="1" dirty="0">
                <a:effectLst>
                  <a:outerShdw blurRad="38100" dist="38100" dir="2700000" algn="tl">
                    <a:srgbClr val="000000">
                      <a:alpha val="43137"/>
                    </a:srgbClr>
                  </a:outerShdw>
                </a:effectLst>
              </a:rPr>
              <a:t>Dá vontade de dançar, </a:t>
            </a:r>
            <a:r>
              <a:rPr lang="pt-BR" b="1" dirty="0" err="1">
                <a:effectLst>
                  <a:outerShdw blurRad="38100" dist="38100" dir="2700000" algn="tl">
                    <a:srgbClr val="000000">
                      <a:alpha val="43137"/>
                    </a:srgbClr>
                  </a:outerShdw>
                </a:effectLst>
              </a:rPr>
              <a:t>vc</a:t>
            </a:r>
            <a:r>
              <a:rPr lang="pt-BR" b="1" dirty="0">
                <a:effectLst>
                  <a:outerShdw blurRad="38100" dist="38100" dir="2700000" algn="tl">
                    <a:srgbClr val="000000">
                      <a:alpha val="43137"/>
                    </a:srgbClr>
                  </a:outerShdw>
                </a:effectLst>
              </a:rPr>
              <a:t> curte mais o ritmo do que a letra</a:t>
            </a:r>
          </a:p>
        </p:txBody>
      </p:sp>
      <p:pic>
        <p:nvPicPr>
          <p:cNvPr id="6" name="Mídia Online 5" title="Ton Carfi - Olha Eu Aqui (Clipe Oficial)">
            <a:hlinkClick r:id="" action="ppaction://media"/>
            <a:extLst>
              <a:ext uri="{FF2B5EF4-FFF2-40B4-BE49-F238E27FC236}">
                <a16:creationId xmlns:a16="http://schemas.microsoft.com/office/drawing/2014/main" id="{97F492CD-97D9-4093-BE3E-266940F56BEF}"/>
              </a:ext>
            </a:extLst>
          </p:cNvPr>
          <p:cNvPicPr>
            <a:picLocks noRot="1" noChangeAspect="1"/>
          </p:cNvPicPr>
          <p:nvPr>
            <a:videoFile r:link="rId2"/>
          </p:nvPr>
        </p:nvPicPr>
        <p:blipFill>
          <a:blip r:embed="rId5"/>
          <a:stretch>
            <a:fillRect/>
          </a:stretch>
        </p:blipFill>
        <p:spPr>
          <a:xfrm>
            <a:off x="171654" y="3340624"/>
            <a:ext cx="4154181" cy="2942730"/>
          </a:xfrm>
          <a:prstGeom prst="rect">
            <a:avLst/>
          </a:prstGeom>
        </p:spPr>
      </p:pic>
      <p:sp>
        <p:nvSpPr>
          <p:cNvPr id="7" name="CaixaDeTexto 6">
            <a:extLst>
              <a:ext uri="{FF2B5EF4-FFF2-40B4-BE49-F238E27FC236}">
                <a16:creationId xmlns:a16="http://schemas.microsoft.com/office/drawing/2014/main" id="{A3D889B3-583C-4F33-A691-EC1B807052D3}"/>
              </a:ext>
            </a:extLst>
          </p:cNvPr>
          <p:cNvSpPr txBox="1"/>
          <p:nvPr/>
        </p:nvSpPr>
        <p:spPr>
          <a:xfrm>
            <a:off x="4404220" y="4437776"/>
            <a:ext cx="4471334" cy="461665"/>
          </a:xfrm>
          <a:prstGeom prst="rect">
            <a:avLst/>
          </a:prstGeom>
          <a:noFill/>
        </p:spPr>
        <p:txBody>
          <a:bodyPr wrap="square" rtlCol="0">
            <a:spAutoFit/>
          </a:bodyPr>
          <a:lstStyle/>
          <a:p>
            <a:r>
              <a:rPr lang="pt-BR" sz="2400" b="1" dirty="0">
                <a:effectLst>
                  <a:outerShdw blurRad="38100" dist="38100" dir="2700000" algn="tl">
                    <a:srgbClr val="000000">
                      <a:alpha val="43137"/>
                    </a:srgbClr>
                  </a:outerShdw>
                </a:effectLst>
              </a:rPr>
              <a:t>Tirou todo o poder de Deus</a:t>
            </a:r>
          </a:p>
        </p:txBody>
      </p:sp>
    </p:spTree>
    <p:extLst>
      <p:ext uri="{BB962C8B-B14F-4D97-AF65-F5344CB8AC3E}">
        <p14:creationId xmlns:p14="http://schemas.microsoft.com/office/powerpoint/2010/main" val="6601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5" name="Imagem 4">
            <a:extLst>
              <a:ext uri="{FF2B5EF4-FFF2-40B4-BE49-F238E27FC236}">
                <a16:creationId xmlns:a16="http://schemas.microsoft.com/office/drawing/2014/main" id="{FCD59345-4DC5-4DAC-A1F9-22685957A2C0}"/>
              </a:ext>
            </a:extLst>
          </p:cNvPr>
          <p:cNvPicPr>
            <a:picLocks noChangeAspect="1"/>
          </p:cNvPicPr>
          <p:nvPr/>
        </p:nvPicPr>
        <p:blipFill>
          <a:blip r:embed="rId3"/>
          <a:stretch>
            <a:fillRect/>
          </a:stretch>
        </p:blipFill>
        <p:spPr>
          <a:xfrm>
            <a:off x="2778134" y="2172749"/>
            <a:ext cx="8144331" cy="4421367"/>
          </a:xfrm>
          <a:prstGeom prst="rect">
            <a:avLst/>
          </a:prstGeom>
        </p:spPr>
      </p:pic>
    </p:spTree>
    <p:extLst>
      <p:ext uri="{BB962C8B-B14F-4D97-AF65-F5344CB8AC3E}">
        <p14:creationId xmlns:p14="http://schemas.microsoft.com/office/powerpoint/2010/main" val="644076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a:bodyPr>
          <a:lstStyle/>
          <a:p>
            <a:pPr marL="0" indent="0" algn="ctr" eaLnBrk="0" hangingPunct="0">
              <a:buNone/>
              <a:defRPr/>
            </a:pPr>
            <a:r>
              <a:rPr lang="pt-BR" dirty="0"/>
              <a:t>“Todas as coisas são permitidas,</a:t>
            </a:r>
          </a:p>
          <a:p>
            <a:pPr marL="0" indent="0" algn="ctr" eaLnBrk="0" hangingPunct="0">
              <a:buNone/>
              <a:defRPr/>
            </a:pPr>
            <a:r>
              <a:rPr lang="pt-BR" dirty="0"/>
              <a:t>mas nem todas são proveitosas.</a:t>
            </a:r>
          </a:p>
          <a:p>
            <a:pPr marL="0" indent="0" algn="ctr" eaLnBrk="0" hangingPunct="0">
              <a:buNone/>
              <a:defRPr/>
            </a:pPr>
            <a:r>
              <a:rPr lang="pt-BR" dirty="0"/>
              <a:t>Todas as coisas são permitidas,</a:t>
            </a:r>
          </a:p>
          <a:p>
            <a:pPr marL="0" indent="0" algn="ctr" eaLnBrk="0" hangingPunct="0">
              <a:buNone/>
              <a:defRPr/>
            </a:pPr>
            <a:r>
              <a:rPr lang="pt-BR" dirty="0"/>
              <a:t>Mas nem todas são edificantes.</a:t>
            </a:r>
          </a:p>
          <a:p>
            <a:pPr marL="0" indent="0" algn="ctr" eaLnBrk="0" hangingPunct="0">
              <a:buNone/>
              <a:defRPr/>
            </a:pPr>
            <a:r>
              <a:rPr lang="pt-BR" dirty="0"/>
              <a:t>Ninguém busque seu próprio</a:t>
            </a:r>
          </a:p>
          <a:p>
            <a:pPr marL="0" indent="0" algn="ctr" eaLnBrk="0" hangingPunct="0">
              <a:buNone/>
              <a:defRPr/>
            </a:pPr>
            <a:r>
              <a:rPr lang="pt-BR" dirty="0"/>
              <a:t>Bem, e sim o dos outros...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2991531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a:bodyPr>
          <a:lstStyle/>
          <a:p>
            <a:pPr marL="0" indent="0" algn="ctr" eaLnBrk="0" hangingPunct="0">
              <a:buNone/>
              <a:defRPr/>
            </a:pPr>
            <a:r>
              <a:rPr lang="pt-BR" dirty="0"/>
              <a:t>“Não vos torneis motivo de tropeço nem para judeus, nem para gregos, nem à igreja de Deus, assim como em tudo eu também procuro agradar a todos. Pois não busco meu próprio bem, mas o de muitos, para que sejam salvos”</a:t>
            </a:r>
          </a:p>
          <a:p>
            <a:pPr marL="0" indent="0" algn="ctr" eaLnBrk="0" hangingPunct="0">
              <a:buNone/>
              <a:defRPr/>
            </a:pPr>
            <a:r>
              <a:rPr lang="pt-BR" dirty="0"/>
              <a:t>1 coríntios 10:23,24,33</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8740653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MISTURA IMPRÓPRIA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a:bodyPr>
          <a:lstStyle/>
          <a:p>
            <a:pPr marL="0" indent="0" algn="ctr" eaLnBrk="0" hangingPunct="0">
              <a:buNone/>
              <a:defRPr/>
            </a:pPr>
            <a:r>
              <a:rPr lang="pt-BR" dirty="0"/>
              <a:t>“Deve haver um cuidado especial para não utilizar músicas que apenas agradem os sentidos, tenham ligação com o carismático, ou tenham predominância de ritmo”</a:t>
            </a:r>
          </a:p>
          <a:p>
            <a:pPr marL="0" indent="0" algn="ctr" eaLnBrk="0" hangingPunct="0">
              <a:buNone/>
              <a:defRPr/>
            </a:pPr>
            <a:endParaRPr lang="pt-BR" dirty="0"/>
          </a:p>
          <a:p>
            <a:pPr marL="0" indent="0" algn="ctr" eaLnBrk="0" hangingPunct="0">
              <a:buNone/>
              <a:defRPr/>
            </a:pPr>
            <a:r>
              <a:rPr lang="pt-BR" sz="1800" dirty="0"/>
              <a:t>Recomenda o Voto 2005-116 (5/5/2005), da Divisão Sul Americana da IASD</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328826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 SECULAR  X PROFANA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77424" y="2478024"/>
            <a:ext cx="8406272" cy="3694176"/>
          </a:xfrm>
        </p:spPr>
        <p:txBody>
          <a:bodyPr>
            <a:normAutofit fontScale="92500" lnSpcReduction="10000"/>
          </a:bodyPr>
          <a:lstStyle/>
          <a:p>
            <a:pPr marL="0" indent="0" algn="ctr">
              <a:buNone/>
            </a:pPr>
            <a:r>
              <a:rPr lang="pt-BR" dirty="0">
                <a:solidFill>
                  <a:schemeClr val="accent6">
                    <a:lumMod val="50000"/>
                  </a:schemeClr>
                </a:solidFill>
              </a:rPr>
              <a:t>SECULAR</a:t>
            </a:r>
          </a:p>
          <a:p>
            <a:pPr marL="0" indent="0" algn="ctr">
              <a:buNone/>
            </a:pPr>
            <a:r>
              <a:rPr lang="pt-BR" dirty="0">
                <a:solidFill>
                  <a:schemeClr val="accent6">
                    <a:lumMod val="50000"/>
                  </a:schemeClr>
                </a:solidFill>
              </a:rPr>
              <a:t>“Os músicos [no navio] [...] entretinham os impacientes passageiros com música bem apresentada e bem selecionada. Ela não feria os sentidos [...], era suave e realmente gratificante aos sentidos porque era harmoniosa”</a:t>
            </a:r>
          </a:p>
          <a:p>
            <a:pPr marL="0" indent="0" algn="ctr">
              <a:buNone/>
            </a:pPr>
            <a:endParaRPr lang="pt-BR" dirty="0">
              <a:solidFill>
                <a:schemeClr val="accent6">
                  <a:lumMod val="50000"/>
                </a:schemeClr>
              </a:solidFill>
            </a:endParaRPr>
          </a:p>
          <a:p>
            <a:pPr marL="0" indent="0" algn="ctr">
              <a:buNone/>
            </a:pPr>
            <a:r>
              <a:rPr lang="pt-BR" dirty="0">
                <a:solidFill>
                  <a:schemeClr val="accent6">
                    <a:lumMod val="50000"/>
                  </a:schemeClr>
                </a:solidFill>
              </a:rPr>
              <a:t>Ellen White, Música, p. 56</a:t>
            </a:r>
          </a:p>
          <a:p>
            <a:pPr marL="0" indent="0" algn="ctr">
              <a:buNone/>
            </a:pPr>
            <a:endParaRPr lang="pt-BR"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569148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HIPERESTIMULAÇÃO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758878" y="2599116"/>
            <a:ext cx="8774885" cy="3946963"/>
          </a:xfrm>
        </p:spPr>
        <p:txBody>
          <a:bodyPr>
            <a:normAutofit/>
          </a:bodyPr>
          <a:lstStyle/>
          <a:p>
            <a:pPr marL="0" indent="0" algn="ctr" eaLnBrk="0" hangingPunct="0">
              <a:buNone/>
              <a:defRPr/>
            </a:pPr>
            <a:endParaRPr lang="pt-BR" sz="3200" dirty="0"/>
          </a:p>
          <a:p>
            <a:pPr marL="0" indent="0" algn="ctr" eaLnBrk="0" hangingPunct="0">
              <a:buNone/>
              <a:defRPr/>
            </a:pPr>
            <a:endParaRPr lang="pt-BR" sz="3200" dirty="0"/>
          </a:p>
          <a:p>
            <a:pPr marL="0" indent="0" algn="ctr" eaLnBrk="0" hangingPunct="0">
              <a:buNone/>
              <a:defRPr/>
            </a:pPr>
            <a:r>
              <a:rPr lang="pt-BR" sz="3200" dirty="0"/>
              <a:t>MÚSICA X BARULHO</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22853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HIPERESTIMULAÇÃO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a:bodyPr>
          <a:lstStyle/>
          <a:p>
            <a:pPr marL="0" indent="0" algn="ctr" eaLnBrk="0" hangingPunct="0">
              <a:buNone/>
              <a:defRPr/>
            </a:pPr>
            <a:r>
              <a:rPr lang="pt-BR" sz="3200" dirty="0"/>
              <a:t>A </a:t>
            </a:r>
            <a:r>
              <a:rPr lang="pt-BR" sz="3200" dirty="0" err="1"/>
              <a:t>hiperestimulação</a:t>
            </a:r>
            <a:r>
              <a:rPr lang="pt-BR" sz="3200" dirty="0"/>
              <a:t>, no que diz respeito à música, consiste em supervalorizar o ritmo e o volume em detrimento da melodia e da harmonia</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2599118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HIPERESTIMULAÇÃO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fontScale="62500" lnSpcReduction="20000"/>
          </a:bodyPr>
          <a:lstStyle/>
          <a:p>
            <a:pPr marL="0" indent="0" algn="ctr" eaLnBrk="0" hangingPunct="0">
              <a:buNone/>
              <a:defRPr/>
            </a:pPr>
            <a:r>
              <a:rPr lang="pt-BR" sz="3200" dirty="0"/>
              <a:t>“ O bom cântico é como a música dos pássaros- suave e melodioso” Música, p.26</a:t>
            </a:r>
          </a:p>
          <a:p>
            <a:pPr marL="0" indent="0" algn="ctr" eaLnBrk="0" hangingPunct="0">
              <a:buNone/>
              <a:defRPr/>
            </a:pPr>
            <a:endParaRPr lang="pt-BR" sz="3200" dirty="0"/>
          </a:p>
          <a:p>
            <a:pPr marL="0" indent="0" algn="ctr" eaLnBrk="0" hangingPunct="0">
              <a:buNone/>
              <a:defRPr/>
            </a:pPr>
            <a:r>
              <a:rPr lang="pt-BR" sz="3200" dirty="0"/>
              <a:t>E Paulo escreveu: “Cantarei com o espírito, mas também cantarei com a mente” 1 coríntios 14:15</a:t>
            </a:r>
          </a:p>
          <a:p>
            <a:pPr marL="0" indent="0" algn="ctr" eaLnBrk="0" hangingPunct="0">
              <a:buNone/>
              <a:defRPr/>
            </a:pPr>
            <a:endParaRPr lang="pt-BR" sz="3200" dirty="0"/>
          </a:p>
          <a:p>
            <a:pPr marL="0" indent="0" algn="ctr" eaLnBrk="0" hangingPunct="0">
              <a:buNone/>
              <a:defRPr/>
            </a:pPr>
            <a:r>
              <a:rPr lang="pt-BR" sz="3200" b="1" dirty="0">
                <a:effectLst>
                  <a:outerShdw blurRad="38100" dist="38100" dir="2700000" algn="tl">
                    <a:srgbClr val="000000">
                      <a:alpha val="43137"/>
                    </a:srgbClr>
                  </a:outerShdw>
                </a:effectLst>
              </a:rPr>
              <a:t>O que a </a:t>
            </a:r>
            <a:r>
              <a:rPr lang="pt-BR" sz="3200" b="1" dirty="0" err="1">
                <a:effectLst>
                  <a:outerShdw blurRad="38100" dist="38100" dir="2700000" algn="tl">
                    <a:srgbClr val="000000">
                      <a:alpha val="43137"/>
                    </a:srgbClr>
                  </a:outerShdw>
                </a:effectLst>
              </a:rPr>
              <a:t>hiperestimulação</a:t>
            </a:r>
            <a:r>
              <a:rPr lang="pt-BR" sz="3200" b="1" dirty="0">
                <a:effectLst>
                  <a:outerShdw blurRad="38100" dist="38100" dir="2700000" algn="tl">
                    <a:srgbClr val="000000">
                      <a:alpha val="43137"/>
                    </a:srgbClr>
                  </a:outerShdw>
                </a:effectLst>
              </a:rPr>
              <a:t> faz é justamente bloquear a mente e viciar!</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713914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HIPERESTIMULAÇÃO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fontScale="85000" lnSpcReduction="10000"/>
          </a:bodyPr>
          <a:lstStyle/>
          <a:p>
            <a:pPr marL="0" indent="0" algn="ctr" eaLnBrk="0" hangingPunct="0">
              <a:buNone/>
              <a:defRPr/>
            </a:pPr>
            <a:r>
              <a:rPr lang="pt-BR" sz="3200" dirty="0"/>
              <a:t>De acordo com Norman </a:t>
            </a:r>
            <a:r>
              <a:rPr lang="pt-BR" sz="3200" dirty="0" err="1"/>
              <a:t>Weinberger</a:t>
            </a:r>
            <a:r>
              <a:rPr lang="pt-BR" sz="3200" dirty="0"/>
              <a:t>, o ritmo repetitivo sincopado e marcado aumenta os níveis de neurotransmissores e de adrenalina no sistema nervoso central, gerando prazer. A música com esse tipo de ritmo ativa alguns dos mesmos sistemas de recompensa estimulados por comida, sexo e drogas.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3881705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HIPERESTIMULAÇÃO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fontScale="92500"/>
          </a:bodyPr>
          <a:lstStyle/>
          <a:p>
            <a:pPr marL="0" indent="0" algn="ctr" eaLnBrk="0" hangingPunct="0">
              <a:buNone/>
              <a:defRPr/>
            </a:pPr>
            <a:r>
              <a:rPr lang="pt-BR" sz="3200" dirty="0"/>
              <a:t>“Satanás sabe que órgãos excitar (</a:t>
            </a:r>
            <a:r>
              <a:rPr lang="pt-BR" sz="3200" dirty="0" err="1"/>
              <a:t>hiperestimular</a:t>
            </a:r>
            <a:r>
              <a:rPr lang="pt-BR" sz="3200" dirty="0"/>
              <a:t>) para animar, monopolizar e atrair a mente de modo que Cristo não seja desejado. Os anelos espirituais da alma [...] ficam por esperar”</a:t>
            </a:r>
          </a:p>
          <a:p>
            <a:pPr marL="0" indent="0" algn="ctr" eaLnBrk="0" hangingPunct="0">
              <a:buNone/>
              <a:defRPr/>
            </a:pPr>
            <a:r>
              <a:rPr lang="pt-BR" sz="1900" dirty="0"/>
              <a:t>Ellen White, O Lar Adventista p. 407</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847195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HIPERESTIMULAÇÃO</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a:bodyPr>
          <a:lstStyle/>
          <a:p>
            <a:pPr marL="0" indent="0" algn="ctr" eaLnBrk="0" hangingPunct="0">
              <a:buNone/>
              <a:defRPr/>
            </a:pPr>
            <a:r>
              <a:rPr lang="pt-BR" dirty="0"/>
              <a:t>“Importa não considerar nossa obra criar excitação. Unicamente o Espírito de Deus pode criar um entusiasmo são”</a:t>
            </a:r>
          </a:p>
          <a:p>
            <a:pPr marL="0" indent="0" algn="ctr" eaLnBrk="0" hangingPunct="0">
              <a:buNone/>
              <a:defRPr/>
            </a:pPr>
            <a:r>
              <a:rPr lang="pt-BR" sz="1900" dirty="0"/>
              <a:t>Mensagens Escolhidas, v.2, p. 16-17</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8175829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RELATIVISMO MUSICAL</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lnSpcReduction="10000"/>
          </a:bodyPr>
          <a:lstStyle/>
          <a:p>
            <a:pPr marL="0" indent="0" algn="ctr" eaLnBrk="0" hangingPunct="0">
              <a:buNone/>
              <a:defRPr/>
            </a:pPr>
            <a:r>
              <a:rPr lang="pt-BR" dirty="0"/>
              <a:t>“Vivemos o período conhecido como pós – modernidade, caracterizado por um relativismo avesso à verdade absoluta. O choque entre a visão adventista e o espírito desta época afeta a questão da adoração” </a:t>
            </a:r>
          </a:p>
          <a:p>
            <a:pPr marL="0" indent="0" algn="ctr" eaLnBrk="0" hangingPunct="0">
              <a:buNone/>
              <a:defRPr/>
            </a:pPr>
            <a:r>
              <a:rPr lang="pt-BR" sz="1900" dirty="0"/>
              <a:t>Douglas Reis, O Y da Questão (</a:t>
            </a:r>
            <a:r>
              <a:rPr lang="pt-BR" sz="1900" dirty="0" err="1"/>
              <a:t>cap</a:t>
            </a:r>
            <a:r>
              <a:rPr lang="pt-BR" sz="1900" dirty="0"/>
              <a:t> 14)</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42439918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RELATIVISMO MUSICAL</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fontScale="92500"/>
          </a:bodyPr>
          <a:lstStyle/>
          <a:p>
            <a:pPr marL="0" indent="0" algn="ctr" eaLnBrk="0" hangingPunct="0">
              <a:buNone/>
              <a:defRPr/>
            </a:pPr>
            <a:r>
              <a:rPr lang="pt-BR" dirty="0"/>
              <a:t>“Se encararmos a adoração como um reconhecimento do caráter amoroso de Deus e uma homenagem sincera a Seus atributos, seremos levados a reconhecer que a adoração tem de agradar-lhe. É dever do adorador apresentar algo agradável ao ser adorado”</a:t>
            </a:r>
          </a:p>
          <a:p>
            <a:pPr marL="0" indent="0" algn="ctr" eaLnBrk="0" hangingPunct="0">
              <a:buNone/>
              <a:defRPr/>
            </a:pPr>
            <a:r>
              <a:rPr lang="pt-BR" sz="1900" dirty="0"/>
              <a:t>Daniel </a:t>
            </a:r>
            <a:r>
              <a:rPr lang="pt-BR" sz="1900" dirty="0" err="1"/>
              <a:t>Plenc</a:t>
            </a:r>
            <a:r>
              <a:rPr lang="pt-BR" sz="1900" dirty="0"/>
              <a:t>, “O culto como adoração: uma perspectiva de Ellen White”</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2488024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RELATIVISMO MUSICAL</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a:bodyPr>
          <a:lstStyle/>
          <a:p>
            <a:pPr marL="0" indent="0" algn="ctr" eaLnBrk="0" hangingPunct="0">
              <a:buNone/>
              <a:defRPr/>
            </a:pPr>
            <a:r>
              <a:rPr lang="pt-BR" sz="2400" dirty="0"/>
              <a:t>Exemplo de relativismo: “ O que faz uma música sagrada é a sua mensagem (letra). A música não é nada mais do que um arranjo de notas e ritmo.  Não existe música cristã, mas, sim, letras cristãs...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301871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CONSELHOS DE ELLEN WHITE</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a:bodyPr>
          <a:lstStyle/>
          <a:p>
            <a:pPr marL="0" indent="0" algn="ctr" eaLnBrk="0" hangingPunct="0">
              <a:buNone/>
              <a:defRPr/>
            </a:pPr>
            <a:r>
              <a:rPr lang="pt-BR" sz="2400" dirty="0"/>
              <a:t>“ Deus não Se agrada de barulho e desarmonia” </a:t>
            </a:r>
          </a:p>
          <a:p>
            <a:pPr marL="0" indent="0" algn="ctr" eaLnBrk="0" hangingPunct="0">
              <a:buNone/>
              <a:defRPr/>
            </a:pPr>
            <a:endParaRPr lang="pt-BR" sz="2400" dirty="0"/>
          </a:p>
          <a:p>
            <a:pPr marL="0" indent="0" algn="ctr" eaLnBrk="0" hangingPunct="0">
              <a:buNone/>
              <a:defRPr/>
            </a:pPr>
            <a:r>
              <a:rPr lang="pt-BR" sz="2400" dirty="0"/>
              <a:t>“A música, quando bem utilizada, é uma grande bênção, mas, quando mal usada, uma terrível maldição”</a:t>
            </a:r>
          </a:p>
          <a:p>
            <a:pPr marL="0" indent="0" algn="ctr" eaLnBrk="0" hangingPunct="0">
              <a:buNone/>
              <a:defRPr/>
            </a:pPr>
            <a:endParaRPr lang="pt-BR" sz="2400" dirty="0"/>
          </a:p>
          <a:p>
            <a:pPr marL="0" indent="0" algn="ctr" eaLnBrk="0" hangingPunct="0">
              <a:buNone/>
              <a:defRPr/>
            </a:pPr>
            <a:endParaRPr lang="pt-BR" sz="2400"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894150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71A865-6F1D-4E30-918A-65200AA90D33}"/>
              </a:ext>
            </a:extLst>
          </p:cNvPr>
          <p:cNvSpPr>
            <a:spLocks noGrp="1"/>
          </p:cNvSpPr>
          <p:nvPr>
            <p:ph type="title"/>
          </p:nvPr>
        </p:nvSpPr>
        <p:spPr/>
        <p:txBody>
          <a:bodyPr/>
          <a:lstStyle/>
          <a:p>
            <a:endParaRPr lang="pt-BR"/>
          </a:p>
        </p:txBody>
      </p:sp>
      <p:pic>
        <p:nvPicPr>
          <p:cNvPr id="4" name="Mídia Online 3" title="River Flows In You- Lindsey Stirling">
            <a:hlinkClick r:id="" action="ppaction://media"/>
            <a:extLst>
              <a:ext uri="{FF2B5EF4-FFF2-40B4-BE49-F238E27FC236}">
                <a16:creationId xmlns:a16="http://schemas.microsoft.com/office/drawing/2014/main" id="{B451068E-026C-44A5-B676-5CB35C8096F0}"/>
              </a:ext>
            </a:extLst>
          </p:cNvPr>
          <p:cNvPicPr>
            <a:picLocks noGrp="1" noRot="1" noChangeAspect="1"/>
          </p:cNvPicPr>
          <p:nvPr>
            <p:ph idx="1"/>
            <a:videoFile r:link="rId1"/>
          </p:nvPr>
        </p:nvPicPr>
        <p:blipFill>
          <a:blip r:embed="rId3"/>
          <a:stretch>
            <a:fillRect/>
          </a:stretch>
        </p:blipFill>
        <p:spPr>
          <a:xfrm>
            <a:off x="0" y="0"/>
            <a:ext cx="12192000" cy="6887783"/>
          </a:xfrm>
          <a:prstGeom prst="rect">
            <a:avLst/>
          </a:prstGeom>
        </p:spPr>
      </p:pic>
    </p:spTree>
    <p:extLst>
      <p:ext uri="{BB962C8B-B14F-4D97-AF65-F5344CB8AC3E}">
        <p14:creationId xmlns:p14="http://schemas.microsoft.com/office/powerpoint/2010/main" val="234010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CONSELHOS DE ELLEN WHITE</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fontScale="85000" lnSpcReduction="10000"/>
          </a:bodyPr>
          <a:lstStyle/>
          <a:p>
            <a:pPr marL="0" indent="0" algn="ctr" eaLnBrk="0" hangingPunct="0">
              <a:buNone/>
              <a:defRPr/>
            </a:pPr>
            <a:r>
              <a:rPr lang="pt-BR" sz="2400" b="1" dirty="0">
                <a:effectLst>
                  <a:outerShdw blurRad="38100" dist="38100" dir="2700000" algn="tl">
                    <a:srgbClr val="000000">
                      <a:alpha val="43137"/>
                    </a:srgbClr>
                  </a:outerShdw>
                </a:effectLst>
              </a:rPr>
              <a:t>DIVIDIR PARA CONQUISTAR</a:t>
            </a:r>
          </a:p>
          <a:p>
            <a:pPr marL="0" indent="0" algn="ctr" eaLnBrk="0" hangingPunct="0">
              <a:buNone/>
              <a:defRPr/>
            </a:pPr>
            <a:r>
              <a:rPr lang="pt-BR" sz="2400" dirty="0"/>
              <a:t>“Quando nossa discussão sobre esses temas nos desviam de focalizar nossa atenção em Deus, esteja certo de que o inimigo plantou sua semente de discórdia com sucesso de modo que ele pode dividir e conquistar, e, afinal, conduzir seus cativos à perdição”</a:t>
            </a:r>
          </a:p>
          <a:p>
            <a:pPr marL="0" indent="0" algn="ctr" eaLnBrk="0" hangingPunct="0">
              <a:buNone/>
              <a:defRPr/>
            </a:pPr>
            <a:endParaRPr lang="pt-BR" sz="2400" dirty="0"/>
          </a:p>
          <a:p>
            <a:pPr marL="0" indent="0" algn="ctr" eaLnBrk="0" hangingPunct="0">
              <a:buNone/>
              <a:defRPr/>
            </a:pPr>
            <a:r>
              <a:rPr lang="pt-BR" sz="2400" dirty="0" err="1"/>
              <a:t>Eurydice</a:t>
            </a:r>
            <a:r>
              <a:rPr lang="pt-BR" sz="2400" dirty="0"/>
              <a:t>, p. 24</a:t>
            </a:r>
          </a:p>
          <a:p>
            <a:pPr marL="0" indent="0" algn="ctr" eaLnBrk="0" hangingPunct="0">
              <a:buNone/>
              <a:defRPr/>
            </a:pPr>
            <a:endParaRPr lang="pt-BR" sz="2400"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2031586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CONSELHOS DE ELLEN WHITE</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3211512"/>
            <a:ext cx="8774885" cy="2727893"/>
          </a:xfrm>
        </p:spPr>
        <p:txBody>
          <a:bodyPr>
            <a:normAutofit/>
          </a:bodyPr>
          <a:lstStyle/>
          <a:p>
            <a:pPr marL="0" indent="0" algn="ctr" eaLnBrk="0" hangingPunct="0">
              <a:buNone/>
              <a:defRPr/>
            </a:pPr>
            <a:r>
              <a:rPr lang="pt-BR" sz="2400" dirty="0"/>
              <a:t>A história deixa claro que Satanás aceita e promove “toda sorte de música” e a usa com objetivos espúrios, a fim de escravizar as pessoas e afastá-las do Criador e do verdadeiro culto “racional” (Romanos 12:1). Entretanto, Deus aceita somente a adoração e o louvor conscientes de seus filhos fiéis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Tree>
    <p:extLst>
      <p:ext uri="{BB962C8B-B14F-4D97-AF65-F5344CB8AC3E}">
        <p14:creationId xmlns:p14="http://schemas.microsoft.com/office/powerpoint/2010/main" val="13509793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fontScale="90000"/>
          </a:bodyPr>
          <a:lstStyle/>
          <a:p>
            <a:pPr algn="ctr"/>
            <a:r>
              <a:rPr lang="pt-BR" sz="6000" b="1" dirty="0">
                <a:solidFill>
                  <a:srgbClr val="CD57A6"/>
                </a:solidFill>
                <a:latin typeface="Chiller" panose="04020404031007020602" pitchFamily="82" charset="0"/>
              </a:rPr>
              <a:t>A MÚSICA TRANSMITE A IDEOLOGIA DE SEU AUTOR</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18701" y="2307421"/>
            <a:ext cx="8774885" cy="680980"/>
          </a:xfrm>
        </p:spPr>
        <p:txBody>
          <a:bodyPr>
            <a:normAutofit fontScale="85000" lnSpcReduction="20000"/>
          </a:bodyPr>
          <a:lstStyle/>
          <a:p>
            <a:pPr marL="0" indent="0" algn="ctr" eaLnBrk="0" hangingPunct="0">
              <a:buNone/>
              <a:defRPr/>
            </a:pPr>
            <a:r>
              <a:rPr lang="pt-BR" sz="2400" dirty="0"/>
              <a:t>Renato Russo – A música pais e filhos fala sobre suicídio/ rejeita a verdade absoluta (relativismo musical)</a:t>
            </a:r>
          </a:p>
          <a:p>
            <a:pPr marL="0" indent="0" algn="ctr" eaLnBrk="0" hangingPunct="0">
              <a:buNone/>
              <a:defRPr/>
            </a:pPr>
            <a:endParaRPr lang="pt-BR" sz="2400" dirty="0"/>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3"/>
          <a:stretch>
            <a:fillRect/>
          </a:stretch>
        </p:blipFill>
        <p:spPr>
          <a:xfrm>
            <a:off x="0" y="2172749"/>
            <a:ext cx="2818701" cy="4685251"/>
          </a:xfrm>
          <a:prstGeom prst="rect">
            <a:avLst/>
          </a:prstGeom>
        </p:spPr>
      </p:pic>
      <p:pic>
        <p:nvPicPr>
          <p:cNvPr id="5" name="Mídia Online 4" title="Renato Russo sobre a mￃﾺsica 'Pais e Filhos' (Programa Livre 1994)">
            <a:hlinkClick r:id="" action="ppaction://media"/>
            <a:extLst>
              <a:ext uri="{FF2B5EF4-FFF2-40B4-BE49-F238E27FC236}">
                <a16:creationId xmlns:a16="http://schemas.microsoft.com/office/drawing/2014/main" id="{D8E5456B-2BAF-4054-8625-CFF4FA77CF14}"/>
              </a:ext>
            </a:extLst>
          </p:cNvPr>
          <p:cNvPicPr>
            <a:picLocks noRot="1" noChangeAspect="1"/>
          </p:cNvPicPr>
          <p:nvPr>
            <a:videoFile r:link="rId1"/>
          </p:nvPr>
        </p:nvPicPr>
        <p:blipFill>
          <a:blip r:embed="rId4"/>
          <a:stretch>
            <a:fillRect/>
          </a:stretch>
        </p:blipFill>
        <p:spPr>
          <a:xfrm>
            <a:off x="4020656" y="3076886"/>
            <a:ext cx="6213913" cy="3510860"/>
          </a:xfrm>
          <a:prstGeom prst="rect">
            <a:avLst/>
          </a:prstGeom>
        </p:spPr>
      </p:pic>
    </p:spTree>
    <p:extLst>
      <p:ext uri="{BB962C8B-B14F-4D97-AF65-F5344CB8AC3E}">
        <p14:creationId xmlns:p14="http://schemas.microsoft.com/office/powerpoint/2010/main" val="20797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fontScale="90000"/>
          </a:bodyPr>
          <a:lstStyle/>
          <a:p>
            <a:pPr algn="ctr"/>
            <a:r>
              <a:rPr lang="pt-BR" sz="6000" b="1" dirty="0">
                <a:solidFill>
                  <a:srgbClr val="CD57A6"/>
                </a:solidFill>
                <a:latin typeface="Chiller" panose="04020404031007020602" pitchFamily="82" charset="0"/>
              </a:rPr>
              <a:t>A MÚSICA TRANSMITE A IDEOLOGIA DE SEU AUTOR</a:t>
            </a:r>
          </a:p>
        </p:txBody>
      </p:sp>
      <p:pic>
        <p:nvPicPr>
          <p:cNvPr id="6" name="Mídia Online 5" title="Mￃﾺsica secular ￢ﾀﾓ Rodolfo Abrantes">
            <a:hlinkClick r:id="" action="ppaction://media"/>
            <a:extLst>
              <a:ext uri="{FF2B5EF4-FFF2-40B4-BE49-F238E27FC236}">
                <a16:creationId xmlns:a16="http://schemas.microsoft.com/office/drawing/2014/main" id="{56FE35C5-0007-43DA-B3D3-62F2AD52ED7C}"/>
              </a:ext>
            </a:extLst>
          </p:cNvPr>
          <p:cNvPicPr>
            <a:picLocks noGrp="1" noRot="1" noChangeAspect="1"/>
          </p:cNvPicPr>
          <p:nvPr>
            <p:ph idx="1"/>
            <a:videoFile r:link="rId1"/>
          </p:nvPr>
        </p:nvPicPr>
        <p:blipFill>
          <a:blip r:embed="rId3"/>
          <a:stretch>
            <a:fillRect/>
          </a:stretch>
        </p:blipFill>
        <p:spPr>
          <a:xfrm>
            <a:off x="3259291" y="2234766"/>
            <a:ext cx="5880682" cy="4410509"/>
          </a:xfrm>
          <a:prstGeom prst="rect">
            <a:avLst/>
          </a:prstGeom>
        </p:spPr>
      </p:pic>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4"/>
          <a:stretch>
            <a:fillRect/>
          </a:stretch>
        </p:blipFill>
        <p:spPr>
          <a:xfrm>
            <a:off x="0" y="2172749"/>
            <a:ext cx="2818701" cy="4685251"/>
          </a:xfrm>
          <a:prstGeom prst="rect">
            <a:avLst/>
          </a:prstGeom>
        </p:spPr>
      </p:pic>
    </p:spTree>
    <p:extLst>
      <p:ext uri="{BB962C8B-B14F-4D97-AF65-F5344CB8AC3E}">
        <p14:creationId xmlns:p14="http://schemas.microsoft.com/office/powerpoint/2010/main" val="15778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19496-3CA3-4E5C-A09B-3DDB2119A977}"/>
              </a:ext>
            </a:extLst>
          </p:cNvPr>
          <p:cNvSpPr>
            <a:spLocks noGrp="1"/>
          </p:cNvSpPr>
          <p:nvPr>
            <p:ph type="title"/>
          </p:nvPr>
        </p:nvSpPr>
        <p:spPr/>
        <p:txBody>
          <a:bodyPr/>
          <a:lstStyle/>
          <a:p>
            <a:endParaRPr lang="pt-BR"/>
          </a:p>
        </p:txBody>
      </p:sp>
      <p:pic>
        <p:nvPicPr>
          <p:cNvPr id="4" name="Mídia Online 3" title="Rodolfo Abrantes fala do show do Slayer e Marilyn Manson">
            <a:hlinkClick r:id="" action="ppaction://media"/>
            <a:extLst>
              <a:ext uri="{FF2B5EF4-FFF2-40B4-BE49-F238E27FC236}">
                <a16:creationId xmlns:a16="http://schemas.microsoft.com/office/drawing/2014/main" id="{73DCC7EF-051E-488A-AF5C-E217D9CA6E31}"/>
              </a:ext>
            </a:extLst>
          </p:cNvPr>
          <p:cNvPicPr>
            <a:picLocks noGrp="1" noRot="1" noChangeAspect="1"/>
          </p:cNvPicPr>
          <p:nvPr>
            <p:ph idx="1"/>
            <a:videoFile r:link="rId1"/>
          </p:nvPr>
        </p:nvPicPr>
        <p:blipFill>
          <a:blip r:embed="rId3"/>
          <a:stretch>
            <a:fillRect/>
          </a:stretch>
        </p:blipFill>
        <p:spPr>
          <a:xfrm>
            <a:off x="0" y="-6713"/>
            <a:ext cx="12192000" cy="6887783"/>
          </a:xfrm>
          <a:prstGeom prst="rect">
            <a:avLst/>
          </a:prstGeom>
        </p:spPr>
      </p:pic>
    </p:spTree>
    <p:extLst>
      <p:ext uri="{BB962C8B-B14F-4D97-AF65-F5344CB8AC3E}">
        <p14:creationId xmlns:p14="http://schemas.microsoft.com/office/powerpoint/2010/main" val="35732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fontScale="90000"/>
          </a:bodyPr>
          <a:lstStyle/>
          <a:p>
            <a:pPr algn="ctr"/>
            <a:r>
              <a:rPr lang="pt-BR" sz="6000" b="1" dirty="0">
                <a:solidFill>
                  <a:srgbClr val="CD57A6"/>
                </a:solidFill>
                <a:latin typeface="Chiller" panose="04020404031007020602" pitchFamily="82" charset="0"/>
              </a:rPr>
              <a:t>A MÚSICA TRANSMITE A IDEOLOGIA DE SEU AUTOR</a:t>
            </a:r>
          </a:p>
        </p:txBody>
      </p:sp>
      <p:pic>
        <p:nvPicPr>
          <p:cNvPr id="6" name="Mídia Online 5" title="Mￃﾺsica secular ￢ﾀﾓ Rodolfo Abrantes">
            <a:hlinkClick r:id="" action="ppaction://media"/>
            <a:extLst>
              <a:ext uri="{FF2B5EF4-FFF2-40B4-BE49-F238E27FC236}">
                <a16:creationId xmlns:a16="http://schemas.microsoft.com/office/drawing/2014/main" id="{56FE35C5-0007-43DA-B3D3-62F2AD52ED7C}"/>
              </a:ext>
            </a:extLst>
          </p:cNvPr>
          <p:cNvPicPr>
            <a:picLocks noGrp="1" noRot="1" noChangeAspect="1"/>
          </p:cNvPicPr>
          <p:nvPr>
            <p:ph idx="1"/>
            <a:videoFile r:link="rId1"/>
          </p:nvPr>
        </p:nvPicPr>
        <p:blipFill>
          <a:blip r:embed="rId3"/>
          <a:stretch>
            <a:fillRect/>
          </a:stretch>
        </p:blipFill>
        <p:spPr>
          <a:xfrm>
            <a:off x="3259291" y="2234766"/>
            <a:ext cx="5880682" cy="4410509"/>
          </a:xfrm>
          <a:prstGeom prst="rect">
            <a:avLst/>
          </a:prstGeom>
        </p:spPr>
      </p:pic>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4"/>
          <a:stretch>
            <a:fillRect/>
          </a:stretch>
        </p:blipFill>
        <p:spPr>
          <a:xfrm>
            <a:off x="0" y="2172749"/>
            <a:ext cx="2818701" cy="4685251"/>
          </a:xfrm>
          <a:prstGeom prst="rect">
            <a:avLst/>
          </a:prstGeom>
        </p:spPr>
      </p:pic>
    </p:spTree>
    <p:extLst>
      <p:ext uri="{BB962C8B-B14F-4D97-AF65-F5344CB8AC3E}">
        <p14:creationId xmlns:p14="http://schemas.microsoft.com/office/powerpoint/2010/main" val="234707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fontScale="90000"/>
          </a:bodyPr>
          <a:lstStyle/>
          <a:p>
            <a:pPr algn="ctr"/>
            <a:r>
              <a:rPr lang="pt-BR" sz="6000" b="1" dirty="0">
                <a:solidFill>
                  <a:srgbClr val="CD57A6"/>
                </a:solidFill>
                <a:latin typeface="Chiller" panose="04020404031007020602" pitchFamily="82" charset="0"/>
              </a:rPr>
              <a:t>A MÚSICA TRANSMITE A IDEOLOGIA DE SEU AUTOR</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
        <p:nvSpPr>
          <p:cNvPr id="5" name="Espaço Reservado para Conteúdo 4">
            <a:extLst>
              <a:ext uri="{FF2B5EF4-FFF2-40B4-BE49-F238E27FC236}">
                <a16:creationId xmlns:a16="http://schemas.microsoft.com/office/drawing/2014/main" id="{E9BC2137-C0C4-4971-8A75-438880253D99}"/>
              </a:ext>
            </a:extLst>
          </p:cNvPr>
          <p:cNvSpPr>
            <a:spLocks noGrp="1"/>
          </p:cNvSpPr>
          <p:nvPr>
            <p:ph idx="1"/>
          </p:nvPr>
        </p:nvSpPr>
        <p:spPr>
          <a:xfrm>
            <a:off x="2023872" y="2080469"/>
            <a:ext cx="10168128" cy="4580389"/>
          </a:xfrm>
        </p:spPr>
        <p:txBody>
          <a:bodyPr numCol="4">
            <a:normAutofit fontScale="25000" lnSpcReduction="20000"/>
          </a:bodyPr>
          <a:lstStyle/>
          <a:p>
            <a:pPr marL="0" indent="0">
              <a:buNone/>
            </a:pPr>
            <a:r>
              <a:rPr lang="pt-BR" b="1" dirty="0"/>
              <a:t>Nasci Assim</a:t>
            </a:r>
          </a:p>
          <a:p>
            <a:r>
              <a:rPr lang="pt-BR" dirty="0"/>
              <a:t>Não importa se você ama ele, ou E-L-E com a letra maiúscula</a:t>
            </a:r>
            <a:br>
              <a:rPr lang="pt-BR" dirty="0"/>
            </a:br>
            <a:r>
              <a:rPr lang="pt-BR" dirty="0"/>
              <a:t>Apenas levante suas mãos</a:t>
            </a:r>
            <a:br>
              <a:rPr lang="pt-BR" dirty="0"/>
            </a:br>
            <a:r>
              <a:rPr lang="pt-BR" dirty="0"/>
              <a:t>Pois você nasceu assim, meu bem</a:t>
            </a:r>
            <a:br>
              <a:rPr lang="pt-BR" dirty="0"/>
            </a:br>
            <a:endParaRPr lang="pt-BR" dirty="0"/>
          </a:p>
          <a:p>
            <a:r>
              <a:rPr lang="pt-BR" dirty="0"/>
              <a:t>Minha mãe me disse quando eu era criança</a:t>
            </a:r>
            <a:br>
              <a:rPr lang="pt-BR" dirty="0"/>
            </a:br>
            <a:r>
              <a:rPr lang="pt-BR" dirty="0"/>
              <a:t>Que todos nós nascemos super estrelas</a:t>
            </a:r>
            <a:br>
              <a:rPr lang="pt-BR" dirty="0"/>
            </a:br>
            <a:r>
              <a:rPr lang="pt-BR" dirty="0"/>
              <a:t>Ela penteava meus cabelos e me passava batom</a:t>
            </a:r>
            <a:br>
              <a:rPr lang="pt-BR" dirty="0"/>
            </a:br>
            <a:r>
              <a:rPr lang="pt-BR" dirty="0"/>
              <a:t>No espelho da sua penteadeira</a:t>
            </a:r>
            <a:br>
              <a:rPr lang="pt-BR" dirty="0"/>
            </a:br>
            <a:endParaRPr lang="pt-BR" dirty="0"/>
          </a:p>
          <a:p>
            <a:r>
              <a:rPr lang="pt-BR" dirty="0"/>
              <a:t>Não há nada de errado em amar quem você é</a:t>
            </a:r>
            <a:br>
              <a:rPr lang="pt-BR" dirty="0"/>
            </a:br>
            <a:r>
              <a:rPr lang="pt-BR" dirty="0"/>
              <a:t>Ela dizia: Pois Ele te fez perfeita, querida</a:t>
            </a:r>
            <a:br>
              <a:rPr lang="pt-BR" dirty="0"/>
            </a:br>
            <a:r>
              <a:rPr lang="pt-BR" dirty="0"/>
              <a:t>Então levante a sua cabeça, garota, e você irá longe</a:t>
            </a:r>
            <a:br>
              <a:rPr lang="pt-BR" dirty="0"/>
            </a:br>
            <a:r>
              <a:rPr lang="pt-BR" dirty="0"/>
              <a:t>Me escute quando eu digo</a:t>
            </a:r>
            <a:br>
              <a:rPr lang="pt-BR" dirty="0"/>
            </a:br>
            <a:endParaRPr lang="pt-BR" dirty="0"/>
          </a:p>
          <a:p>
            <a:r>
              <a:rPr lang="pt-BR" dirty="0">
                <a:solidFill>
                  <a:srgbClr val="FF0000"/>
                </a:solidFill>
              </a:rPr>
              <a:t>Eu sou linda do meu jeito</a:t>
            </a:r>
            <a:br>
              <a:rPr lang="pt-BR" dirty="0">
                <a:solidFill>
                  <a:srgbClr val="FF0000"/>
                </a:solidFill>
              </a:rPr>
            </a:br>
            <a:r>
              <a:rPr lang="pt-BR" dirty="0">
                <a:solidFill>
                  <a:srgbClr val="FF0000"/>
                </a:solidFill>
              </a:rPr>
              <a:t>Pois Deus não comete erros</a:t>
            </a:r>
            <a:br>
              <a:rPr lang="pt-BR" dirty="0">
                <a:solidFill>
                  <a:srgbClr val="FF0000"/>
                </a:solidFill>
              </a:rPr>
            </a:br>
            <a:r>
              <a:rPr lang="pt-BR" dirty="0">
                <a:solidFill>
                  <a:srgbClr val="FF0000"/>
                </a:solidFill>
              </a:rPr>
              <a:t>Estou no caminho certo, querido</a:t>
            </a:r>
            <a:br>
              <a:rPr lang="pt-BR" dirty="0">
                <a:solidFill>
                  <a:srgbClr val="FF0000"/>
                </a:solidFill>
              </a:rPr>
            </a:br>
            <a:r>
              <a:rPr lang="pt-BR" dirty="0">
                <a:solidFill>
                  <a:srgbClr val="FF0000"/>
                </a:solidFill>
              </a:rPr>
              <a:t>Eu nasci assim</a:t>
            </a:r>
            <a:br>
              <a:rPr lang="pt-BR" dirty="0">
                <a:solidFill>
                  <a:srgbClr val="FF0000"/>
                </a:solidFill>
              </a:rPr>
            </a:br>
            <a:endParaRPr lang="pt-BR" dirty="0">
              <a:solidFill>
                <a:srgbClr val="FF0000"/>
              </a:solidFill>
            </a:endParaRPr>
          </a:p>
          <a:p>
            <a:r>
              <a:rPr lang="pt-BR" dirty="0"/>
              <a:t>Não se esconda atrás de arrependimentos</a:t>
            </a:r>
            <a:br>
              <a:rPr lang="pt-BR" dirty="0"/>
            </a:br>
            <a:r>
              <a:rPr lang="pt-BR" dirty="0"/>
              <a:t>Apenas ame a si mesma e você estará bem</a:t>
            </a:r>
            <a:br>
              <a:rPr lang="pt-BR" dirty="0"/>
            </a:br>
            <a:r>
              <a:rPr lang="pt-BR" dirty="0"/>
              <a:t>Eu estou no caminho certo, querido</a:t>
            </a:r>
            <a:br>
              <a:rPr lang="pt-BR" dirty="0"/>
            </a:br>
            <a:r>
              <a:rPr lang="pt-BR" dirty="0"/>
              <a:t>Eu nasci assim</a:t>
            </a:r>
            <a:br>
              <a:rPr lang="pt-BR" dirty="0"/>
            </a:br>
            <a:endParaRPr lang="pt-BR" dirty="0"/>
          </a:p>
          <a:p>
            <a:r>
              <a:rPr lang="pt-BR" dirty="0" err="1"/>
              <a:t>Ooh</a:t>
            </a:r>
            <a:r>
              <a:rPr lang="pt-BR" dirty="0"/>
              <a:t>, não tem outro jeito</a:t>
            </a:r>
            <a:br>
              <a:rPr lang="pt-BR" dirty="0"/>
            </a:br>
            <a:r>
              <a:rPr lang="pt-BR" dirty="0"/>
              <a:t>Meu bem, eu nasci assim</a:t>
            </a:r>
            <a:br>
              <a:rPr lang="pt-BR" dirty="0"/>
            </a:br>
            <a:r>
              <a:rPr lang="pt-BR" dirty="0"/>
              <a:t>Meu bem, eu nasci assim</a:t>
            </a:r>
            <a:br>
              <a:rPr lang="pt-BR" dirty="0"/>
            </a:br>
            <a:endParaRPr lang="pt-BR" dirty="0"/>
          </a:p>
          <a:p>
            <a:r>
              <a:rPr lang="pt-BR" dirty="0" err="1"/>
              <a:t>Ooh</a:t>
            </a:r>
            <a:r>
              <a:rPr lang="pt-BR" dirty="0"/>
              <a:t>, não há outro jeito</a:t>
            </a:r>
            <a:br>
              <a:rPr lang="pt-BR" dirty="0"/>
            </a:br>
            <a:r>
              <a:rPr lang="pt-BR" dirty="0"/>
              <a:t>Meu bem, eu nasci assim</a:t>
            </a:r>
            <a:br>
              <a:rPr lang="pt-BR" dirty="0"/>
            </a:br>
            <a:r>
              <a:rPr lang="pt-BR" dirty="0"/>
              <a:t>Eu estou no caminho certo, querido</a:t>
            </a:r>
            <a:br>
              <a:rPr lang="pt-BR" dirty="0"/>
            </a:br>
            <a:r>
              <a:rPr lang="pt-BR" dirty="0"/>
              <a:t>Eu nasci assim</a:t>
            </a:r>
            <a:br>
              <a:rPr lang="pt-BR" dirty="0"/>
            </a:br>
            <a:endParaRPr lang="pt-BR" dirty="0"/>
          </a:p>
          <a:p>
            <a:r>
              <a:rPr lang="pt-BR" dirty="0"/>
              <a:t>Não seja rebaixada, seja uma rainha</a:t>
            </a:r>
            <a:br>
              <a:rPr lang="pt-BR" dirty="0"/>
            </a:br>
            <a:r>
              <a:rPr lang="pt-BR" dirty="0"/>
              <a:t>Não seja rebaixada, seja uma rainha</a:t>
            </a:r>
            <a:br>
              <a:rPr lang="pt-BR" dirty="0"/>
            </a:br>
            <a:r>
              <a:rPr lang="pt-BR" dirty="0"/>
              <a:t>Não seja rebaixada, seja uma rainha</a:t>
            </a:r>
            <a:br>
              <a:rPr lang="pt-BR" dirty="0"/>
            </a:br>
            <a:r>
              <a:rPr lang="pt-BR" dirty="0"/>
              <a:t>Não seja!</a:t>
            </a:r>
            <a:br>
              <a:rPr lang="pt-BR" dirty="0"/>
            </a:br>
            <a:endParaRPr lang="pt-BR" dirty="0"/>
          </a:p>
          <a:p>
            <a:r>
              <a:rPr lang="pt-BR" dirty="0"/>
              <a:t>Seja prudente consigo mesmo e ame os seus amigos</a:t>
            </a:r>
            <a:br>
              <a:rPr lang="pt-BR" dirty="0"/>
            </a:br>
            <a:r>
              <a:rPr lang="pt-BR" dirty="0"/>
              <a:t>Criança boba, exalte a sua verdade</a:t>
            </a:r>
            <a:br>
              <a:rPr lang="pt-BR" dirty="0"/>
            </a:br>
            <a:r>
              <a:rPr lang="pt-BR" dirty="0"/>
              <a:t>Na religião da insegurança</a:t>
            </a:r>
            <a:br>
              <a:rPr lang="pt-BR" dirty="0"/>
            </a:br>
            <a:r>
              <a:rPr lang="pt-BR" dirty="0"/>
              <a:t>Devo ser eu mesma, respeitar minha juventude</a:t>
            </a:r>
            <a:br>
              <a:rPr lang="pt-BR" dirty="0"/>
            </a:br>
            <a:endParaRPr lang="pt-BR" dirty="0"/>
          </a:p>
          <a:p>
            <a:r>
              <a:rPr lang="pt-BR" dirty="0">
                <a:solidFill>
                  <a:srgbClr val="FF0000"/>
                </a:solidFill>
              </a:rPr>
              <a:t>Um amor diferente não é pecado</a:t>
            </a:r>
            <a:br>
              <a:rPr lang="pt-BR" dirty="0">
                <a:solidFill>
                  <a:srgbClr val="FF0000"/>
                </a:solidFill>
              </a:rPr>
            </a:br>
            <a:r>
              <a:rPr lang="pt-BR" dirty="0">
                <a:solidFill>
                  <a:srgbClr val="FF0000"/>
                </a:solidFill>
              </a:rPr>
              <a:t>Acredite N-E-L-E (ei, ei, ei)</a:t>
            </a:r>
            <a:br>
              <a:rPr lang="pt-BR" dirty="0">
                <a:solidFill>
                  <a:srgbClr val="FF0000"/>
                </a:solidFill>
              </a:rPr>
            </a:br>
            <a:r>
              <a:rPr lang="pt-BR" dirty="0">
                <a:solidFill>
                  <a:srgbClr val="FF0000"/>
                </a:solidFill>
              </a:rPr>
              <a:t>Eu amo minha vida, eu amo essa canção e</a:t>
            </a:r>
            <a:br>
              <a:rPr lang="pt-BR" dirty="0">
                <a:solidFill>
                  <a:srgbClr val="FF0000"/>
                </a:solidFill>
              </a:rPr>
            </a:br>
            <a:r>
              <a:rPr lang="pt-BR" dirty="0">
                <a:solidFill>
                  <a:srgbClr val="FF0000"/>
                </a:solidFill>
              </a:rPr>
              <a:t>Meu amor precisa de fé (mesmo DNA)</a:t>
            </a:r>
            <a:br>
              <a:rPr lang="pt-BR" dirty="0"/>
            </a:br>
            <a:endParaRPr lang="pt-BR" dirty="0"/>
          </a:p>
          <a:p>
            <a:r>
              <a:rPr lang="pt-BR" dirty="0"/>
              <a:t>Eu sou linda do meu jeito</a:t>
            </a:r>
            <a:br>
              <a:rPr lang="pt-BR" dirty="0"/>
            </a:br>
            <a:r>
              <a:rPr lang="pt-BR" dirty="0"/>
              <a:t>Pois Deus não comete erros</a:t>
            </a:r>
            <a:br>
              <a:rPr lang="pt-BR" dirty="0"/>
            </a:br>
            <a:r>
              <a:rPr lang="pt-BR" dirty="0"/>
              <a:t>Estou no caminho certo, querido</a:t>
            </a:r>
            <a:br>
              <a:rPr lang="pt-BR" dirty="0"/>
            </a:br>
            <a:r>
              <a:rPr lang="pt-BR" dirty="0"/>
              <a:t>Eu nasci assim</a:t>
            </a:r>
            <a:br>
              <a:rPr lang="pt-BR" dirty="0"/>
            </a:br>
            <a:endParaRPr lang="pt-BR" dirty="0"/>
          </a:p>
          <a:p>
            <a:r>
              <a:rPr lang="pt-BR" dirty="0"/>
              <a:t>Não se esconda atrás de arrependimentos</a:t>
            </a:r>
            <a:br>
              <a:rPr lang="pt-BR" dirty="0"/>
            </a:br>
            <a:r>
              <a:rPr lang="pt-BR" dirty="0"/>
              <a:t>Apenas ame a si mesma e você estará bem</a:t>
            </a:r>
            <a:br>
              <a:rPr lang="pt-BR" dirty="0"/>
            </a:br>
            <a:r>
              <a:rPr lang="pt-BR" dirty="0"/>
              <a:t>Eu estou no caminho certo, querido</a:t>
            </a:r>
            <a:br>
              <a:rPr lang="pt-BR" dirty="0"/>
            </a:br>
            <a:r>
              <a:rPr lang="pt-BR" dirty="0"/>
              <a:t>Eu nasci assim</a:t>
            </a:r>
            <a:br>
              <a:rPr lang="pt-BR" dirty="0"/>
            </a:br>
            <a:endParaRPr lang="pt-BR" dirty="0"/>
          </a:p>
          <a:p>
            <a:r>
              <a:rPr lang="pt-BR" dirty="0" err="1"/>
              <a:t>Ooh</a:t>
            </a:r>
            <a:r>
              <a:rPr lang="pt-BR" dirty="0"/>
              <a:t>, não tem outro jeito</a:t>
            </a:r>
            <a:br>
              <a:rPr lang="pt-BR" dirty="0"/>
            </a:br>
            <a:r>
              <a:rPr lang="pt-BR" dirty="0"/>
              <a:t>Meu bem, eu nasci assim</a:t>
            </a:r>
            <a:br>
              <a:rPr lang="pt-BR" dirty="0"/>
            </a:br>
            <a:r>
              <a:rPr lang="pt-BR" dirty="0"/>
              <a:t>Meu bem, eu nasci assim</a:t>
            </a:r>
            <a:br>
              <a:rPr lang="pt-BR" dirty="0"/>
            </a:br>
            <a:endParaRPr lang="pt-BR" dirty="0"/>
          </a:p>
          <a:p>
            <a:r>
              <a:rPr lang="pt-BR" dirty="0" err="1"/>
              <a:t>Ooh</a:t>
            </a:r>
            <a:r>
              <a:rPr lang="pt-BR" dirty="0"/>
              <a:t>, não tem outro jeito</a:t>
            </a:r>
            <a:br>
              <a:rPr lang="pt-BR" dirty="0"/>
            </a:br>
            <a:r>
              <a:rPr lang="pt-BR" dirty="0"/>
              <a:t>Meu bem, eu nasci assim</a:t>
            </a:r>
            <a:br>
              <a:rPr lang="pt-BR" dirty="0"/>
            </a:br>
            <a:r>
              <a:rPr lang="pt-BR" dirty="0"/>
              <a:t>Eu estou no caminho certo, querido</a:t>
            </a:r>
            <a:br>
              <a:rPr lang="pt-BR" dirty="0"/>
            </a:br>
            <a:r>
              <a:rPr lang="pt-BR" dirty="0"/>
              <a:t>Eu nasci assim</a:t>
            </a:r>
            <a:br>
              <a:rPr lang="pt-BR" dirty="0"/>
            </a:br>
            <a:endParaRPr lang="pt-BR" dirty="0"/>
          </a:p>
          <a:p>
            <a:r>
              <a:rPr lang="pt-BR" dirty="0"/>
              <a:t>Não seja rebaixada, seja uma rainha</a:t>
            </a:r>
            <a:br>
              <a:rPr lang="pt-BR" dirty="0"/>
            </a:br>
            <a:r>
              <a:rPr lang="pt-BR" dirty="0"/>
              <a:t>Seja você pobre ou rico</a:t>
            </a:r>
            <a:br>
              <a:rPr lang="pt-BR" dirty="0"/>
            </a:br>
            <a:r>
              <a:rPr lang="pt-BR" dirty="0"/>
              <a:t>Seja você negro, branco, pardo ou hispânico</a:t>
            </a:r>
            <a:br>
              <a:rPr lang="pt-BR" dirty="0"/>
            </a:br>
            <a:r>
              <a:rPr lang="pt-BR" dirty="0"/>
              <a:t>Seja libanês ou oriental</a:t>
            </a:r>
            <a:br>
              <a:rPr lang="pt-BR" dirty="0"/>
            </a:br>
            <a:r>
              <a:rPr lang="pt-BR" dirty="0"/>
              <a:t>Mesmo que as dificuldades da vida</a:t>
            </a:r>
            <a:br>
              <a:rPr lang="pt-BR" dirty="0"/>
            </a:br>
            <a:r>
              <a:rPr lang="pt-BR" dirty="0"/>
              <a:t>Te façam sentir deslocado, provocado ou importunado</a:t>
            </a:r>
            <a:br>
              <a:rPr lang="pt-BR" dirty="0"/>
            </a:br>
            <a:r>
              <a:rPr lang="pt-BR" dirty="0"/>
              <a:t>Exalte e ame a si mesmo hoje</a:t>
            </a:r>
            <a:br>
              <a:rPr lang="pt-BR" dirty="0"/>
            </a:br>
            <a:r>
              <a:rPr lang="pt-BR" dirty="0"/>
              <a:t>Pois, meu bem, você nasceu assim</a:t>
            </a:r>
            <a:br>
              <a:rPr lang="pt-BR" dirty="0"/>
            </a:br>
            <a:endParaRPr lang="pt-BR" dirty="0"/>
          </a:p>
          <a:p>
            <a:r>
              <a:rPr lang="pt-BR" dirty="0">
                <a:solidFill>
                  <a:srgbClr val="FF0000"/>
                </a:solidFill>
              </a:rPr>
              <a:t>Não importa se você é gay, hétero ou bi</a:t>
            </a:r>
            <a:br>
              <a:rPr lang="pt-BR" dirty="0">
                <a:solidFill>
                  <a:srgbClr val="FF0000"/>
                </a:solidFill>
              </a:rPr>
            </a:br>
            <a:r>
              <a:rPr lang="pt-BR" dirty="0">
                <a:solidFill>
                  <a:srgbClr val="FF0000"/>
                </a:solidFill>
              </a:rPr>
              <a:t>Lésbica, transexual</a:t>
            </a:r>
            <a:br>
              <a:rPr lang="pt-BR" dirty="0">
                <a:solidFill>
                  <a:srgbClr val="FF0000"/>
                </a:solidFill>
              </a:rPr>
            </a:br>
            <a:r>
              <a:rPr lang="pt-BR" dirty="0">
                <a:solidFill>
                  <a:srgbClr val="FF0000"/>
                </a:solidFill>
              </a:rPr>
              <a:t>Estou no caminho certo, querido</a:t>
            </a:r>
            <a:br>
              <a:rPr lang="pt-BR" dirty="0">
                <a:solidFill>
                  <a:srgbClr val="FF0000"/>
                </a:solidFill>
              </a:rPr>
            </a:br>
            <a:r>
              <a:rPr lang="pt-BR" dirty="0">
                <a:solidFill>
                  <a:srgbClr val="FF0000"/>
                </a:solidFill>
              </a:rPr>
              <a:t>Eu nasci para sobreviver</a:t>
            </a:r>
            <a:br>
              <a:rPr lang="pt-BR" dirty="0">
                <a:solidFill>
                  <a:srgbClr val="FF0000"/>
                </a:solidFill>
              </a:rPr>
            </a:br>
            <a:r>
              <a:rPr lang="pt-BR" dirty="0">
                <a:solidFill>
                  <a:srgbClr val="FF0000"/>
                </a:solidFill>
              </a:rPr>
              <a:t>Não importa se você é negro, branco ou pardo</a:t>
            </a:r>
            <a:br>
              <a:rPr lang="pt-BR" dirty="0">
                <a:solidFill>
                  <a:srgbClr val="FF0000"/>
                </a:solidFill>
              </a:rPr>
            </a:br>
            <a:r>
              <a:rPr lang="pt-BR" dirty="0">
                <a:solidFill>
                  <a:srgbClr val="FF0000"/>
                </a:solidFill>
              </a:rPr>
              <a:t>Hispânico ou oriental</a:t>
            </a:r>
            <a:br>
              <a:rPr lang="pt-BR" dirty="0">
                <a:solidFill>
                  <a:srgbClr val="FF0000"/>
                </a:solidFill>
              </a:rPr>
            </a:br>
            <a:r>
              <a:rPr lang="pt-BR" dirty="0">
                <a:solidFill>
                  <a:srgbClr val="FF0000"/>
                </a:solidFill>
              </a:rPr>
              <a:t>Estou no caminho certo, querido</a:t>
            </a:r>
            <a:br>
              <a:rPr lang="pt-BR" dirty="0">
                <a:solidFill>
                  <a:srgbClr val="FF0000"/>
                </a:solidFill>
              </a:rPr>
            </a:br>
            <a:r>
              <a:rPr lang="pt-BR" dirty="0">
                <a:solidFill>
                  <a:srgbClr val="FF0000"/>
                </a:solidFill>
              </a:rPr>
              <a:t>Eu nasci para ter coragem!</a:t>
            </a:r>
            <a:br>
              <a:rPr lang="pt-BR" dirty="0">
                <a:solidFill>
                  <a:srgbClr val="FF0000"/>
                </a:solidFill>
              </a:rPr>
            </a:br>
            <a:endParaRPr lang="pt-BR" dirty="0">
              <a:solidFill>
                <a:srgbClr val="FF0000"/>
              </a:solidFill>
            </a:endParaRPr>
          </a:p>
          <a:p>
            <a:r>
              <a:rPr lang="pt-BR" dirty="0"/>
              <a:t>Eu sou linda do meu jeito</a:t>
            </a:r>
            <a:br>
              <a:rPr lang="pt-BR" dirty="0"/>
            </a:br>
            <a:r>
              <a:rPr lang="pt-BR" dirty="0"/>
              <a:t>Pois Deus não comete erros</a:t>
            </a:r>
            <a:br>
              <a:rPr lang="pt-BR" dirty="0"/>
            </a:br>
            <a:r>
              <a:rPr lang="pt-BR" dirty="0"/>
              <a:t>Estou no caminho certo, querido</a:t>
            </a:r>
            <a:br>
              <a:rPr lang="pt-BR" dirty="0"/>
            </a:br>
            <a:r>
              <a:rPr lang="pt-BR" dirty="0"/>
              <a:t>Eu nasci assim</a:t>
            </a:r>
            <a:br>
              <a:rPr lang="pt-BR" dirty="0"/>
            </a:br>
            <a:endParaRPr lang="pt-BR" dirty="0"/>
          </a:p>
          <a:p>
            <a:r>
              <a:rPr lang="pt-BR" dirty="0"/>
              <a:t>Não se esconda atrás de arrependimentos</a:t>
            </a:r>
            <a:br>
              <a:rPr lang="pt-BR" dirty="0"/>
            </a:br>
            <a:r>
              <a:rPr lang="pt-BR" dirty="0"/>
              <a:t>Apenas ame a si mesmo e você estará bem</a:t>
            </a:r>
            <a:br>
              <a:rPr lang="pt-BR" dirty="0"/>
            </a:br>
            <a:r>
              <a:rPr lang="pt-BR" dirty="0"/>
              <a:t>Eu estou no caminho certo, querido</a:t>
            </a:r>
            <a:br>
              <a:rPr lang="pt-BR" dirty="0"/>
            </a:br>
            <a:r>
              <a:rPr lang="pt-BR" dirty="0"/>
              <a:t>Eu nasci assim</a:t>
            </a:r>
            <a:br>
              <a:rPr lang="pt-BR" dirty="0"/>
            </a:br>
            <a:endParaRPr lang="pt-BR" dirty="0"/>
          </a:p>
          <a:p>
            <a:r>
              <a:rPr lang="pt-BR" dirty="0" err="1"/>
              <a:t>Ooh</a:t>
            </a:r>
            <a:r>
              <a:rPr lang="pt-BR" dirty="0"/>
              <a:t>, não tem outro jeito</a:t>
            </a:r>
            <a:br>
              <a:rPr lang="pt-BR" dirty="0"/>
            </a:br>
            <a:r>
              <a:rPr lang="pt-BR" dirty="0"/>
              <a:t>Meu bem, eu nasci assim</a:t>
            </a:r>
            <a:br>
              <a:rPr lang="pt-BR" dirty="0"/>
            </a:br>
            <a:r>
              <a:rPr lang="pt-BR" dirty="0"/>
              <a:t>Meu bem, eu nasci assim</a:t>
            </a:r>
            <a:br>
              <a:rPr lang="pt-BR" dirty="0"/>
            </a:br>
            <a:endParaRPr lang="pt-BR" dirty="0"/>
          </a:p>
          <a:p>
            <a:r>
              <a:rPr lang="pt-BR" dirty="0" err="1"/>
              <a:t>Ooh</a:t>
            </a:r>
            <a:r>
              <a:rPr lang="pt-BR" dirty="0"/>
              <a:t>, não há outro jeito</a:t>
            </a:r>
            <a:br>
              <a:rPr lang="pt-BR" dirty="0"/>
            </a:br>
            <a:r>
              <a:rPr lang="pt-BR" dirty="0"/>
              <a:t>Meu bem, eu nasci assim</a:t>
            </a:r>
            <a:br>
              <a:rPr lang="pt-BR" dirty="0"/>
            </a:br>
            <a:r>
              <a:rPr lang="pt-BR" dirty="0"/>
              <a:t>Eu estou no caminho certo, querido</a:t>
            </a:r>
            <a:br>
              <a:rPr lang="pt-BR" dirty="0"/>
            </a:br>
            <a:r>
              <a:rPr lang="pt-BR" dirty="0"/>
              <a:t>Eu nasci assim</a:t>
            </a:r>
            <a:br>
              <a:rPr lang="pt-BR" dirty="0"/>
            </a:br>
            <a:endParaRPr lang="pt-BR" dirty="0"/>
          </a:p>
          <a:p>
            <a:r>
              <a:rPr lang="pt-BR" dirty="0"/>
              <a:t>Eu nasci assim, ei!</a:t>
            </a:r>
            <a:br>
              <a:rPr lang="pt-BR" dirty="0"/>
            </a:br>
            <a:r>
              <a:rPr lang="pt-BR" dirty="0"/>
              <a:t>Eu nasci assim, ei!</a:t>
            </a:r>
            <a:br>
              <a:rPr lang="pt-BR" dirty="0"/>
            </a:br>
            <a:r>
              <a:rPr lang="pt-BR" dirty="0"/>
              <a:t>Estou no caminho certo, querido</a:t>
            </a:r>
            <a:br>
              <a:rPr lang="pt-BR" dirty="0"/>
            </a:br>
            <a:r>
              <a:rPr lang="pt-BR" dirty="0"/>
              <a:t>Eu nasci assim, ei!</a:t>
            </a:r>
            <a:br>
              <a:rPr lang="pt-BR" dirty="0"/>
            </a:br>
            <a:endParaRPr lang="pt-BR" dirty="0"/>
          </a:p>
          <a:p>
            <a:r>
              <a:rPr lang="pt-BR" dirty="0"/>
              <a:t>Eu nasci assim, ei!</a:t>
            </a:r>
            <a:br>
              <a:rPr lang="pt-BR" dirty="0"/>
            </a:br>
            <a:r>
              <a:rPr lang="pt-BR" dirty="0"/>
              <a:t>Eu nasci assim, ei!</a:t>
            </a:r>
            <a:br>
              <a:rPr lang="pt-BR" dirty="0"/>
            </a:br>
            <a:r>
              <a:rPr lang="pt-BR" dirty="0"/>
              <a:t>Estou no caminho certo, querido</a:t>
            </a:r>
            <a:br>
              <a:rPr lang="pt-BR" dirty="0"/>
            </a:br>
            <a:r>
              <a:rPr lang="pt-BR" dirty="0"/>
              <a:t>Eu nasci assim, ei!</a:t>
            </a:r>
            <a:br>
              <a:rPr lang="pt-BR" dirty="0"/>
            </a:br>
            <a:endParaRPr lang="pt-BR" dirty="0"/>
          </a:p>
          <a:p>
            <a:r>
              <a:rPr lang="pt-BR" dirty="0">
                <a:solidFill>
                  <a:srgbClr val="FF0000"/>
                </a:solidFill>
              </a:rPr>
              <a:t>Mesmo DNA, mas nasci assim</a:t>
            </a:r>
            <a:br>
              <a:rPr lang="pt-BR" dirty="0">
                <a:solidFill>
                  <a:srgbClr val="FF0000"/>
                </a:solidFill>
              </a:rPr>
            </a:br>
            <a:r>
              <a:rPr lang="pt-BR" dirty="0">
                <a:solidFill>
                  <a:srgbClr val="FF0000"/>
                </a:solidFill>
              </a:rPr>
              <a:t>Mesmo DNA, mas nasci assim</a:t>
            </a:r>
          </a:p>
          <a:p>
            <a:endParaRPr lang="pt-BR" dirty="0"/>
          </a:p>
        </p:txBody>
      </p:sp>
    </p:spTree>
    <p:extLst>
      <p:ext uri="{BB962C8B-B14F-4D97-AF65-F5344CB8AC3E}">
        <p14:creationId xmlns:p14="http://schemas.microsoft.com/office/powerpoint/2010/main" val="19584721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fontScale="90000"/>
          </a:bodyPr>
          <a:lstStyle/>
          <a:p>
            <a:pPr algn="ctr"/>
            <a:r>
              <a:rPr lang="pt-BR" sz="6000" b="1" dirty="0">
                <a:solidFill>
                  <a:srgbClr val="CD57A6"/>
                </a:solidFill>
                <a:latin typeface="Chiller" panose="04020404031007020602" pitchFamily="82" charset="0"/>
              </a:rPr>
              <a:t>A MÚSICA TRANSMITE A IDEOLOGIA DE SEU AUTOR</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sp>
        <p:nvSpPr>
          <p:cNvPr id="5" name="Espaço Reservado para Conteúdo 4">
            <a:extLst>
              <a:ext uri="{FF2B5EF4-FFF2-40B4-BE49-F238E27FC236}">
                <a16:creationId xmlns:a16="http://schemas.microsoft.com/office/drawing/2014/main" id="{E9BC2137-C0C4-4971-8A75-438880253D99}"/>
              </a:ext>
            </a:extLst>
          </p:cNvPr>
          <p:cNvSpPr>
            <a:spLocks noGrp="1"/>
          </p:cNvSpPr>
          <p:nvPr>
            <p:ph idx="1"/>
          </p:nvPr>
        </p:nvSpPr>
        <p:spPr>
          <a:xfrm>
            <a:off x="2661940" y="2491529"/>
            <a:ext cx="5030766" cy="3092130"/>
          </a:xfrm>
        </p:spPr>
        <p:txBody>
          <a:bodyPr numCol="1">
            <a:normAutofit fontScale="92500" lnSpcReduction="20000"/>
          </a:bodyPr>
          <a:lstStyle/>
          <a:p>
            <a:pPr marL="0" indent="0" algn="ctr">
              <a:buNone/>
            </a:pPr>
            <a:r>
              <a:rPr lang="pt-BR" dirty="0"/>
              <a:t>Considerada por alguns fãs a </a:t>
            </a:r>
            <a:r>
              <a:rPr lang="pt-BR" b="1" dirty="0">
                <a:hlinkClick r:id="rId3">
                  <a:extLst>
                    <a:ext uri="{A12FA001-AC4F-418D-AE19-62706E023703}">
                      <ahyp:hlinkClr xmlns:ahyp="http://schemas.microsoft.com/office/drawing/2018/hyperlinkcolor" val="tx"/>
                    </a:ext>
                  </a:extLst>
                </a:hlinkClick>
              </a:rPr>
              <a:t>melhor música de Cazuza</a:t>
            </a:r>
            <a:r>
              <a:rPr lang="pt-BR" dirty="0"/>
              <a:t>,</a:t>
            </a:r>
            <a:r>
              <a:rPr lang="pt-BR" i="1" dirty="0"/>
              <a:t> Ideologia </a:t>
            </a:r>
            <a:r>
              <a:rPr lang="pt-BR" dirty="0"/>
              <a:t>foi composta em um dos momentos mais conturbados do cantor. Ele estava depressivo, tinha descoberto que estava com HIV e se sentia perdido</a:t>
            </a:r>
          </a:p>
        </p:txBody>
      </p:sp>
      <p:pic>
        <p:nvPicPr>
          <p:cNvPr id="3" name="Imagem 2">
            <a:extLst>
              <a:ext uri="{FF2B5EF4-FFF2-40B4-BE49-F238E27FC236}">
                <a16:creationId xmlns:a16="http://schemas.microsoft.com/office/drawing/2014/main" id="{E364A953-5B99-4F41-AD5E-C91AADBA984E}"/>
              </a:ext>
            </a:extLst>
          </p:cNvPr>
          <p:cNvPicPr>
            <a:picLocks noChangeAspect="1"/>
          </p:cNvPicPr>
          <p:nvPr/>
        </p:nvPicPr>
        <p:blipFill>
          <a:blip r:embed="rId4"/>
          <a:stretch>
            <a:fillRect/>
          </a:stretch>
        </p:blipFill>
        <p:spPr>
          <a:xfrm>
            <a:off x="8422087" y="2374084"/>
            <a:ext cx="3087127" cy="3092130"/>
          </a:xfrm>
          <a:prstGeom prst="rect">
            <a:avLst/>
          </a:prstGeom>
        </p:spPr>
      </p:pic>
    </p:spTree>
    <p:extLst>
      <p:ext uri="{BB962C8B-B14F-4D97-AF65-F5344CB8AC3E}">
        <p14:creationId xmlns:p14="http://schemas.microsoft.com/office/powerpoint/2010/main" val="1630996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fontScale="90000"/>
          </a:bodyPr>
          <a:lstStyle/>
          <a:p>
            <a:pPr algn="ctr"/>
            <a:r>
              <a:rPr lang="pt-BR" sz="6000" b="1" dirty="0">
                <a:solidFill>
                  <a:srgbClr val="CD57A6"/>
                </a:solidFill>
                <a:latin typeface="Chiller" panose="04020404031007020602" pitchFamily="82" charset="0"/>
              </a:rPr>
              <a:t>A MÚSICA TRANSMITE A IDEOLOGIA DE SEU AUTOR</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3"/>
          <a:stretch>
            <a:fillRect/>
          </a:stretch>
        </p:blipFill>
        <p:spPr>
          <a:xfrm>
            <a:off x="0" y="2172749"/>
            <a:ext cx="2818701" cy="4685251"/>
          </a:xfrm>
          <a:prstGeom prst="rect">
            <a:avLst/>
          </a:prstGeom>
        </p:spPr>
      </p:pic>
      <p:pic>
        <p:nvPicPr>
          <p:cNvPr id="7" name="Mídia Online 6" title="Bem ￃﾩ o Novo Mal |ￂﾠDescendentes Mundo de Vilￃﾵes">
            <a:hlinkClick r:id="" action="ppaction://media"/>
            <a:extLst>
              <a:ext uri="{FF2B5EF4-FFF2-40B4-BE49-F238E27FC236}">
                <a16:creationId xmlns:a16="http://schemas.microsoft.com/office/drawing/2014/main" id="{B3258175-DC82-49ED-85BC-9E13581B982E}"/>
              </a:ext>
            </a:extLst>
          </p:cNvPr>
          <p:cNvPicPr>
            <a:picLocks noGrp="1" noRot="1" noChangeAspect="1"/>
          </p:cNvPicPr>
          <p:nvPr>
            <p:ph idx="1"/>
            <a:videoFile r:link="rId1"/>
          </p:nvPr>
        </p:nvPicPr>
        <p:blipFill>
          <a:blip r:embed="rId4"/>
          <a:stretch>
            <a:fillRect/>
          </a:stretch>
        </p:blipFill>
        <p:spPr>
          <a:xfrm>
            <a:off x="2737739" y="2364530"/>
            <a:ext cx="5030787" cy="2841625"/>
          </a:xfrm>
          <a:prstGeom prst="rect">
            <a:avLst/>
          </a:prstGeom>
        </p:spPr>
      </p:pic>
      <p:pic>
        <p:nvPicPr>
          <p:cNvPr id="6" name="Imagem 5">
            <a:extLst>
              <a:ext uri="{FF2B5EF4-FFF2-40B4-BE49-F238E27FC236}">
                <a16:creationId xmlns:a16="http://schemas.microsoft.com/office/drawing/2014/main" id="{92837CC4-7F70-4D09-A5B9-905D6C0015D7}"/>
              </a:ext>
            </a:extLst>
          </p:cNvPr>
          <p:cNvPicPr>
            <a:picLocks noChangeAspect="1"/>
          </p:cNvPicPr>
          <p:nvPr/>
        </p:nvPicPr>
        <p:blipFill>
          <a:blip r:embed="rId5"/>
          <a:stretch>
            <a:fillRect/>
          </a:stretch>
        </p:blipFill>
        <p:spPr>
          <a:xfrm>
            <a:off x="8090900" y="2654925"/>
            <a:ext cx="3617333" cy="2260833"/>
          </a:xfrm>
          <a:prstGeom prst="rect">
            <a:avLst/>
          </a:prstGeom>
        </p:spPr>
      </p:pic>
      <p:sp>
        <p:nvSpPr>
          <p:cNvPr id="8" name="CaixaDeTexto 7">
            <a:extLst>
              <a:ext uri="{FF2B5EF4-FFF2-40B4-BE49-F238E27FC236}">
                <a16:creationId xmlns:a16="http://schemas.microsoft.com/office/drawing/2014/main" id="{3922C1DF-AA4E-490B-83A7-C06E3F04C129}"/>
              </a:ext>
            </a:extLst>
          </p:cNvPr>
          <p:cNvSpPr txBox="1"/>
          <p:nvPr/>
        </p:nvSpPr>
        <p:spPr>
          <a:xfrm>
            <a:off x="3397744" y="5385746"/>
            <a:ext cx="3183179" cy="923330"/>
          </a:xfrm>
          <a:prstGeom prst="rect">
            <a:avLst/>
          </a:prstGeom>
          <a:noFill/>
        </p:spPr>
        <p:txBody>
          <a:bodyPr wrap="none" rtlCol="0">
            <a:spAutoFit/>
          </a:bodyPr>
          <a:lstStyle/>
          <a:p>
            <a:pPr algn="ctr"/>
            <a:r>
              <a:rPr lang="pt-BR" dirty="0"/>
              <a:t>Relativismo Moderno</a:t>
            </a:r>
          </a:p>
          <a:p>
            <a:pPr algn="ctr"/>
            <a:r>
              <a:rPr lang="pt-BR" dirty="0"/>
              <a:t>Vilões glorificados</a:t>
            </a:r>
          </a:p>
          <a:p>
            <a:pPr algn="ctr"/>
            <a:r>
              <a:rPr lang="pt-BR" dirty="0"/>
              <a:t>Não existe verdade absoluta</a:t>
            </a:r>
          </a:p>
        </p:txBody>
      </p:sp>
    </p:spTree>
    <p:extLst>
      <p:ext uri="{BB962C8B-B14F-4D97-AF65-F5344CB8AC3E}">
        <p14:creationId xmlns:p14="http://schemas.microsoft.com/office/powerpoint/2010/main" val="216631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A MÚSICA DESPERTA EMOÇÕES</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3"/>
          <a:stretch>
            <a:fillRect/>
          </a:stretch>
        </p:blipFill>
        <p:spPr>
          <a:xfrm>
            <a:off x="0" y="2172749"/>
            <a:ext cx="2818701" cy="4685251"/>
          </a:xfrm>
          <a:prstGeom prst="rect">
            <a:avLst/>
          </a:prstGeom>
        </p:spPr>
      </p:pic>
      <p:pic>
        <p:nvPicPr>
          <p:cNvPr id="9" name="Mídia Online 8" title="Awesome God/ God Only Knows - A Semana da minha Vida (Traduￃﾧￃﾣo)">
            <a:hlinkClick r:id="" action="ppaction://media"/>
            <a:extLst>
              <a:ext uri="{FF2B5EF4-FFF2-40B4-BE49-F238E27FC236}">
                <a16:creationId xmlns:a16="http://schemas.microsoft.com/office/drawing/2014/main" id="{99CB3E67-9D9E-484D-8D9E-5A803D5DF32A}"/>
              </a:ext>
            </a:extLst>
          </p:cNvPr>
          <p:cNvPicPr>
            <a:picLocks noGrp="1" noRot="1" noChangeAspect="1"/>
          </p:cNvPicPr>
          <p:nvPr>
            <p:ph idx="1"/>
            <a:videoFile r:link="rId1"/>
          </p:nvPr>
        </p:nvPicPr>
        <p:blipFill>
          <a:blip r:embed="rId4"/>
          <a:stretch>
            <a:fillRect/>
          </a:stretch>
        </p:blipFill>
        <p:spPr>
          <a:xfrm>
            <a:off x="2704022" y="2172749"/>
            <a:ext cx="8201666" cy="4633473"/>
          </a:xfrm>
          <a:prstGeom prst="rect">
            <a:avLst/>
          </a:prstGeom>
        </p:spPr>
      </p:pic>
    </p:spTree>
    <p:extLst>
      <p:ext uri="{BB962C8B-B14F-4D97-AF65-F5344CB8AC3E}">
        <p14:creationId xmlns:p14="http://schemas.microsoft.com/office/powerpoint/2010/main" val="42380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 SECULAR  X PROFANA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77424" y="2478024"/>
            <a:ext cx="8406272" cy="3694176"/>
          </a:xfrm>
        </p:spPr>
        <p:txBody>
          <a:bodyPr>
            <a:normAutofit/>
          </a:bodyPr>
          <a:lstStyle/>
          <a:p>
            <a:pPr marL="0" indent="0" algn="ctr">
              <a:buNone/>
            </a:pPr>
            <a:r>
              <a:rPr lang="pt-BR" dirty="0">
                <a:solidFill>
                  <a:schemeClr val="accent6">
                    <a:lumMod val="50000"/>
                  </a:schemeClr>
                </a:solidFill>
              </a:rPr>
              <a:t>PROFANA</a:t>
            </a:r>
          </a:p>
          <a:p>
            <a:pPr marL="0" indent="0" algn="ctr">
              <a:buNone/>
            </a:pPr>
            <a:endParaRPr lang="pt-BR" dirty="0">
              <a:solidFill>
                <a:schemeClr val="accent6">
                  <a:lumMod val="50000"/>
                </a:schemeClr>
              </a:solidFill>
            </a:endParaRPr>
          </a:p>
          <a:p>
            <a:pPr marL="0" indent="0" algn="ctr">
              <a:buNone/>
            </a:pPr>
            <a:r>
              <a:rPr lang="pt-BR" dirty="0">
                <a:solidFill>
                  <a:schemeClr val="accent6">
                    <a:lumMod val="50000"/>
                  </a:schemeClr>
                </a:solidFill>
              </a:rPr>
              <a:t>É aquela que desonra a Deus, ofende Suas criaturas e rebaixa os princípios que devem reger a vida humana. Dessa é melhor manter a distância</a:t>
            </a:r>
          </a:p>
          <a:p>
            <a:pPr marL="0" indent="0" algn="ctr">
              <a:buNone/>
            </a:pP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spTree>
    <p:extLst>
      <p:ext uri="{BB962C8B-B14F-4D97-AF65-F5344CB8AC3E}">
        <p14:creationId xmlns:p14="http://schemas.microsoft.com/office/powerpoint/2010/main" val="10258071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ÚLTIMO RECADO</a:t>
            </a: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2818701" cy="4685251"/>
          </a:xfrm>
          <a:prstGeom prst="rect">
            <a:avLst/>
          </a:prstGeom>
        </p:spPr>
      </p:pic>
      <p:pic>
        <p:nvPicPr>
          <p:cNvPr id="9" name="Espaço Reservado para Conteúdo 8">
            <a:extLst>
              <a:ext uri="{FF2B5EF4-FFF2-40B4-BE49-F238E27FC236}">
                <a16:creationId xmlns:a16="http://schemas.microsoft.com/office/drawing/2014/main" id="{77729D07-3E1A-44A8-9ED4-A6E6AAB7A824}"/>
              </a:ext>
            </a:extLst>
          </p:cNvPr>
          <p:cNvPicPr>
            <a:picLocks noGrp="1" noChangeAspect="1"/>
          </p:cNvPicPr>
          <p:nvPr>
            <p:ph idx="1"/>
          </p:nvPr>
        </p:nvPicPr>
        <p:blipFill>
          <a:blip r:embed="rId3"/>
          <a:stretch>
            <a:fillRect/>
          </a:stretch>
        </p:blipFill>
        <p:spPr>
          <a:xfrm>
            <a:off x="2613866" y="2172748"/>
            <a:ext cx="9088776" cy="4474367"/>
          </a:xfrm>
          <a:prstGeom prst="rect">
            <a:avLst/>
          </a:prstGeom>
        </p:spPr>
      </p:pic>
    </p:spTree>
    <p:extLst>
      <p:ext uri="{BB962C8B-B14F-4D97-AF65-F5344CB8AC3E}">
        <p14:creationId xmlns:p14="http://schemas.microsoft.com/office/powerpoint/2010/main" val="267730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897F37B1-9C1D-429C-A7B6-EA55617DBDCC}"/>
              </a:ext>
            </a:extLst>
          </p:cNvPr>
          <p:cNvSpPr>
            <a:spLocks noGrp="1"/>
          </p:cNvSpPr>
          <p:nvPr>
            <p:ph idx="1"/>
          </p:nvPr>
        </p:nvSpPr>
        <p:spPr>
          <a:xfrm>
            <a:off x="880677" y="536896"/>
            <a:ext cx="10168128" cy="5987642"/>
          </a:xfrm>
        </p:spPr>
        <p:txBody>
          <a:bodyPr numCol="3">
            <a:normAutofit fontScale="40000" lnSpcReduction="20000"/>
          </a:bodyPr>
          <a:lstStyle/>
          <a:p>
            <a:pPr marL="0" indent="0">
              <a:buNone/>
            </a:pPr>
            <a:r>
              <a:rPr lang="pt-BR" b="1" dirty="0"/>
              <a:t>Leve-me À Igreja</a:t>
            </a:r>
          </a:p>
          <a:p>
            <a:pPr marL="0" indent="0">
              <a:buNone/>
            </a:pPr>
            <a:r>
              <a:rPr lang="pt-BR" dirty="0"/>
              <a:t>Minha amada tem humor</a:t>
            </a:r>
            <a:br>
              <a:rPr lang="pt-BR" dirty="0"/>
            </a:br>
            <a:r>
              <a:rPr lang="pt-BR" dirty="0"/>
              <a:t>Ela é a risadinha no funeral</a:t>
            </a:r>
            <a:br>
              <a:rPr lang="pt-BR" dirty="0"/>
            </a:br>
            <a:r>
              <a:rPr lang="pt-BR" dirty="0"/>
              <a:t>Ela sabe que todos desaprovam</a:t>
            </a:r>
            <a:br>
              <a:rPr lang="pt-BR" dirty="0"/>
            </a:br>
            <a:r>
              <a:rPr lang="pt-BR" dirty="0"/>
              <a:t>Eu devia tê-la venerado mais cedo</a:t>
            </a:r>
            <a:br>
              <a:rPr lang="pt-BR" dirty="0"/>
            </a:br>
            <a:endParaRPr lang="pt-BR" dirty="0"/>
          </a:p>
          <a:p>
            <a:pPr marL="0" indent="0">
              <a:buNone/>
            </a:pPr>
            <a:r>
              <a:rPr lang="pt-BR" dirty="0"/>
              <a:t>Se os céus alguma vez falaram</a:t>
            </a:r>
            <a:br>
              <a:rPr lang="pt-BR" dirty="0"/>
            </a:br>
            <a:r>
              <a:rPr lang="pt-BR" dirty="0"/>
              <a:t>Ela é a última profetisa verdadeira</a:t>
            </a:r>
            <a:br>
              <a:rPr lang="pt-BR" dirty="0"/>
            </a:br>
            <a:r>
              <a:rPr lang="pt-BR" dirty="0"/>
              <a:t>Cada domingo fica mais triste</a:t>
            </a:r>
            <a:br>
              <a:rPr lang="pt-BR" dirty="0"/>
            </a:br>
            <a:r>
              <a:rPr lang="pt-BR" dirty="0"/>
              <a:t>Um veneno fresco a cada semana</a:t>
            </a:r>
            <a:br>
              <a:rPr lang="pt-BR" dirty="0"/>
            </a:br>
            <a:endParaRPr lang="pt-BR" dirty="0"/>
          </a:p>
          <a:p>
            <a:pPr marL="0" indent="0">
              <a:buNone/>
            </a:pPr>
            <a:r>
              <a:rPr lang="pt-BR" dirty="0"/>
              <a:t>Nós nascemos doentes</a:t>
            </a:r>
            <a:br>
              <a:rPr lang="pt-BR" dirty="0"/>
            </a:br>
            <a:r>
              <a:rPr lang="pt-BR" dirty="0"/>
              <a:t>É o que eles dizem</a:t>
            </a:r>
            <a:br>
              <a:rPr lang="pt-BR" dirty="0"/>
            </a:br>
            <a:endParaRPr lang="pt-BR" dirty="0"/>
          </a:p>
          <a:p>
            <a:pPr marL="0" indent="0">
              <a:buNone/>
            </a:pPr>
            <a:r>
              <a:rPr lang="pt-BR" dirty="0">
                <a:solidFill>
                  <a:srgbClr val="FF0000"/>
                </a:solidFill>
              </a:rPr>
              <a:t>Minha igreja não oferece absolvições</a:t>
            </a:r>
            <a:br>
              <a:rPr lang="pt-BR" dirty="0">
                <a:solidFill>
                  <a:srgbClr val="FF0000"/>
                </a:solidFill>
              </a:rPr>
            </a:br>
            <a:r>
              <a:rPr lang="pt-BR" dirty="0">
                <a:solidFill>
                  <a:srgbClr val="FF0000"/>
                </a:solidFill>
              </a:rPr>
              <a:t>Ela só me diz: Louve entre quatro paredes</a:t>
            </a:r>
            <a:br>
              <a:rPr lang="pt-BR" dirty="0">
                <a:solidFill>
                  <a:srgbClr val="FF0000"/>
                </a:solidFill>
              </a:rPr>
            </a:br>
            <a:r>
              <a:rPr lang="pt-BR" dirty="0">
                <a:solidFill>
                  <a:srgbClr val="FF0000"/>
                </a:solidFill>
              </a:rPr>
              <a:t>O único paraíso para onde serei enviado</a:t>
            </a:r>
            <a:br>
              <a:rPr lang="pt-BR" dirty="0">
                <a:solidFill>
                  <a:srgbClr val="FF0000"/>
                </a:solidFill>
              </a:rPr>
            </a:br>
            <a:r>
              <a:rPr lang="pt-BR" dirty="0">
                <a:solidFill>
                  <a:srgbClr val="FF0000"/>
                </a:solidFill>
              </a:rPr>
              <a:t>Vai ser quando eu estiver sozinho com você</a:t>
            </a:r>
            <a:br>
              <a:rPr lang="pt-BR" dirty="0">
                <a:solidFill>
                  <a:srgbClr val="FF0000"/>
                </a:solidFill>
              </a:rPr>
            </a:br>
            <a:endParaRPr lang="pt-BR" dirty="0">
              <a:solidFill>
                <a:srgbClr val="FF0000"/>
              </a:solidFill>
            </a:endParaRPr>
          </a:p>
          <a:p>
            <a:pPr marL="0" indent="0">
              <a:buNone/>
            </a:pPr>
            <a:r>
              <a:rPr lang="pt-BR" dirty="0">
                <a:solidFill>
                  <a:srgbClr val="FF0000"/>
                </a:solidFill>
              </a:rPr>
              <a:t>Eu nasci doente, mas adoro isso</a:t>
            </a:r>
            <a:br>
              <a:rPr lang="pt-BR" dirty="0"/>
            </a:br>
            <a:r>
              <a:rPr lang="pt-BR" dirty="0"/>
              <a:t>Ordene-me que eu me cure</a:t>
            </a:r>
            <a:br>
              <a:rPr lang="pt-BR" dirty="0"/>
            </a:br>
            <a:r>
              <a:rPr lang="pt-BR" dirty="0"/>
              <a:t>Amém, amém, amém</a:t>
            </a:r>
            <a:br>
              <a:rPr lang="pt-BR" dirty="0"/>
            </a:br>
            <a:endParaRPr lang="pt-BR" dirty="0"/>
          </a:p>
          <a:p>
            <a:pPr marL="0" indent="0">
              <a:buNone/>
            </a:pPr>
            <a:r>
              <a:rPr lang="pt-BR" dirty="0">
                <a:solidFill>
                  <a:srgbClr val="FF0000"/>
                </a:solidFill>
              </a:rPr>
              <a:t>Leve-me à igreja</a:t>
            </a:r>
            <a:br>
              <a:rPr lang="pt-BR" dirty="0">
                <a:solidFill>
                  <a:srgbClr val="FF0000"/>
                </a:solidFill>
              </a:rPr>
            </a:br>
            <a:r>
              <a:rPr lang="pt-BR" dirty="0">
                <a:solidFill>
                  <a:srgbClr val="FF0000"/>
                </a:solidFill>
              </a:rPr>
              <a:t>Louvarei como um cão no santuário de suas mentiras</a:t>
            </a:r>
            <a:br>
              <a:rPr lang="pt-BR" dirty="0">
                <a:solidFill>
                  <a:srgbClr val="FF0000"/>
                </a:solidFill>
              </a:rPr>
            </a:br>
            <a:r>
              <a:rPr lang="pt-BR" dirty="0">
                <a:solidFill>
                  <a:srgbClr val="FF0000"/>
                </a:solidFill>
              </a:rPr>
              <a:t>Vou lhe contar meus pecados para você afiar sua faca</a:t>
            </a:r>
            <a:br>
              <a:rPr lang="pt-BR" dirty="0">
                <a:solidFill>
                  <a:srgbClr val="FF0000"/>
                </a:solidFill>
              </a:rPr>
            </a:br>
            <a:r>
              <a:rPr lang="pt-BR" dirty="0">
                <a:solidFill>
                  <a:srgbClr val="FF0000"/>
                </a:solidFill>
              </a:rPr>
              <a:t>Ofereça-me aquela morte imortal</a:t>
            </a:r>
            <a:br>
              <a:rPr lang="pt-BR" dirty="0">
                <a:solidFill>
                  <a:srgbClr val="FF0000"/>
                </a:solidFill>
              </a:rPr>
            </a:br>
            <a:r>
              <a:rPr lang="pt-BR" dirty="0">
                <a:solidFill>
                  <a:srgbClr val="FF0000"/>
                </a:solidFill>
              </a:rPr>
              <a:t>Bom Deus, deixe-me lhe entregar minha vida</a:t>
            </a:r>
            <a:br>
              <a:rPr lang="pt-BR" dirty="0"/>
            </a:br>
            <a:endParaRPr lang="pt-BR" dirty="0"/>
          </a:p>
          <a:p>
            <a:pPr marL="0" indent="0">
              <a:buNone/>
            </a:pPr>
            <a:r>
              <a:rPr lang="pt-BR" dirty="0"/>
              <a:t>Leve-me à igreja</a:t>
            </a:r>
            <a:br>
              <a:rPr lang="pt-BR" dirty="0"/>
            </a:br>
            <a:r>
              <a:rPr lang="pt-BR" dirty="0"/>
              <a:t>Louvarei como um cão no santuário de suas mentiras</a:t>
            </a:r>
            <a:br>
              <a:rPr lang="pt-BR" dirty="0"/>
            </a:br>
            <a:r>
              <a:rPr lang="pt-BR" dirty="0"/>
              <a:t>Vou lhe contar meus pecados para você afiar sua faca</a:t>
            </a:r>
            <a:br>
              <a:rPr lang="pt-BR" dirty="0"/>
            </a:br>
            <a:r>
              <a:rPr lang="pt-BR" dirty="0"/>
              <a:t>Ofereça-me aquela morte imortal</a:t>
            </a:r>
            <a:br>
              <a:rPr lang="pt-BR" dirty="0"/>
            </a:br>
            <a:r>
              <a:rPr lang="pt-BR" dirty="0"/>
              <a:t>Bom Deus, deixe-me lhe entregar minha vida</a:t>
            </a:r>
            <a:br>
              <a:rPr lang="pt-BR" dirty="0"/>
            </a:br>
            <a:endParaRPr lang="pt-BR" dirty="0"/>
          </a:p>
          <a:p>
            <a:pPr marL="0" indent="0">
              <a:buNone/>
            </a:pPr>
            <a:r>
              <a:rPr lang="pt-BR" dirty="0">
                <a:solidFill>
                  <a:srgbClr val="FF0000"/>
                </a:solidFill>
              </a:rPr>
              <a:t>Se sou um pagão dos bons tempos</a:t>
            </a:r>
            <a:br>
              <a:rPr lang="pt-BR" dirty="0">
                <a:solidFill>
                  <a:srgbClr val="FF0000"/>
                </a:solidFill>
              </a:rPr>
            </a:br>
            <a:r>
              <a:rPr lang="pt-BR" dirty="0">
                <a:solidFill>
                  <a:srgbClr val="FF0000"/>
                </a:solidFill>
              </a:rPr>
              <a:t>Minha amada é a luz do sol</a:t>
            </a:r>
            <a:br>
              <a:rPr lang="pt-BR" dirty="0">
                <a:solidFill>
                  <a:srgbClr val="FF0000"/>
                </a:solidFill>
              </a:rPr>
            </a:br>
            <a:r>
              <a:rPr lang="pt-BR" dirty="0">
                <a:solidFill>
                  <a:srgbClr val="FF0000"/>
                </a:solidFill>
              </a:rPr>
              <a:t>E para manter a deusa ao meu lado</a:t>
            </a:r>
            <a:br>
              <a:rPr lang="pt-BR" dirty="0">
                <a:solidFill>
                  <a:srgbClr val="FF0000"/>
                </a:solidFill>
              </a:rPr>
            </a:br>
            <a:r>
              <a:rPr lang="pt-BR" dirty="0">
                <a:solidFill>
                  <a:srgbClr val="FF0000"/>
                </a:solidFill>
              </a:rPr>
              <a:t>Ela exige um sacrifício</a:t>
            </a:r>
            <a:br>
              <a:rPr lang="pt-BR" dirty="0">
                <a:solidFill>
                  <a:srgbClr val="FF0000"/>
                </a:solidFill>
              </a:rPr>
            </a:br>
            <a:r>
              <a:rPr lang="pt-BR" dirty="0">
                <a:solidFill>
                  <a:srgbClr val="FF0000"/>
                </a:solidFill>
              </a:rPr>
              <a:t>Drenar todo o mar, pegar algo brilhante</a:t>
            </a:r>
            <a:br>
              <a:rPr lang="pt-BR" dirty="0"/>
            </a:br>
            <a:endParaRPr lang="pt-BR" dirty="0"/>
          </a:p>
          <a:p>
            <a:pPr marL="0" indent="0">
              <a:buNone/>
            </a:pPr>
            <a:r>
              <a:rPr lang="pt-BR" dirty="0"/>
              <a:t>Algo carnudo para o prato principal</a:t>
            </a:r>
            <a:br>
              <a:rPr lang="pt-BR" dirty="0"/>
            </a:br>
            <a:r>
              <a:rPr lang="pt-BR" dirty="0"/>
              <a:t>Essa arrogância é bem atraente</a:t>
            </a:r>
            <a:br>
              <a:rPr lang="pt-BR" dirty="0"/>
            </a:br>
            <a:r>
              <a:rPr lang="pt-BR" dirty="0"/>
              <a:t>O que você tem no estábulo?</a:t>
            </a:r>
            <a:br>
              <a:rPr lang="pt-BR" dirty="0"/>
            </a:br>
            <a:r>
              <a:rPr lang="pt-BR" dirty="0"/>
              <a:t>Nós temos um monte de fiéis famintos</a:t>
            </a:r>
            <a:br>
              <a:rPr lang="pt-BR" dirty="0"/>
            </a:br>
            <a:r>
              <a:rPr lang="pt-BR" dirty="0"/>
              <a:t>Isso parece saboroso</a:t>
            </a:r>
            <a:br>
              <a:rPr lang="pt-BR" dirty="0"/>
            </a:br>
            <a:r>
              <a:rPr lang="pt-BR" dirty="0"/>
              <a:t>Isso parece abundante</a:t>
            </a:r>
            <a:br>
              <a:rPr lang="pt-BR" dirty="0"/>
            </a:br>
            <a:r>
              <a:rPr lang="pt-BR" dirty="0"/>
              <a:t>Esse trabalho é insaciável</a:t>
            </a:r>
            <a:br>
              <a:rPr lang="pt-BR" dirty="0"/>
            </a:br>
            <a:endParaRPr lang="pt-BR" dirty="0"/>
          </a:p>
          <a:p>
            <a:pPr marL="0" indent="0">
              <a:buNone/>
            </a:pPr>
            <a:r>
              <a:rPr lang="pt-BR" dirty="0"/>
              <a:t>Leve-me à igreja</a:t>
            </a:r>
            <a:br>
              <a:rPr lang="pt-BR" dirty="0"/>
            </a:br>
            <a:r>
              <a:rPr lang="pt-BR" dirty="0"/>
              <a:t>Louvarei como um cão no santuário de suas mentiras</a:t>
            </a:r>
            <a:br>
              <a:rPr lang="pt-BR" dirty="0"/>
            </a:br>
            <a:r>
              <a:rPr lang="pt-BR" dirty="0"/>
              <a:t>Vou lhe contar meus pecados para você afiar sua faca</a:t>
            </a:r>
            <a:br>
              <a:rPr lang="pt-BR" dirty="0"/>
            </a:br>
            <a:r>
              <a:rPr lang="pt-BR" dirty="0"/>
              <a:t>Ofereça-me aquela morte imortal</a:t>
            </a:r>
            <a:br>
              <a:rPr lang="pt-BR" dirty="0"/>
            </a:br>
            <a:r>
              <a:rPr lang="pt-BR" dirty="0"/>
              <a:t>Bom Deus, deixe-me lhe entregar minha vida</a:t>
            </a:r>
            <a:br>
              <a:rPr lang="pt-BR" dirty="0"/>
            </a:br>
            <a:endParaRPr lang="pt-BR" dirty="0"/>
          </a:p>
          <a:p>
            <a:pPr marL="0" indent="0">
              <a:buNone/>
            </a:pPr>
            <a:r>
              <a:rPr lang="pt-BR" dirty="0"/>
              <a:t>Leve-me à igreja</a:t>
            </a:r>
            <a:br>
              <a:rPr lang="pt-BR" dirty="0"/>
            </a:br>
            <a:r>
              <a:rPr lang="pt-BR" dirty="0"/>
              <a:t>Louvarei como um cão no santuário de suas mentiras</a:t>
            </a:r>
            <a:br>
              <a:rPr lang="pt-BR" dirty="0"/>
            </a:br>
            <a:r>
              <a:rPr lang="pt-BR" dirty="0"/>
              <a:t>Vou lhe contar meus pecados para você afiar sua faca</a:t>
            </a:r>
            <a:br>
              <a:rPr lang="pt-BR" dirty="0"/>
            </a:br>
            <a:r>
              <a:rPr lang="pt-BR" dirty="0"/>
              <a:t>Ofereça-me aquela morte imortal</a:t>
            </a:r>
            <a:br>
              <a:rPr lang="pt-BR" dirty="0"/>
            </a:br>
            <a:r>
              <a:rPr lang="pt-BR" dirty="0"/>
              <a:t>Bom Deus, deixe-me lhe entregar minha vida</a:t>
            </a:r>
            <a:br>
              <a:rPr lang="pt-BR" dirty="0"/>
            </a:br>
            <a:endParaRPr lang="pt-BR" dirty="0"/>
          </a:p>
          <a:p>
            <a:pPr marL="0" indent="0">
              <a:buNone/>
            </a:pPr>
            <a:r>
              <a:rPr lang="pt-BR" dirty="0"/>
              <a:t>Nada de mestres ou reis quando o ritual começa</a:t>
            </a:r>
            <a:br>
              <a:rPr lang="pt-BR" dirty="0"/>
            </a:br>
            <a:r>
              <a:rPr lang="pt-BR" dirty="0"/>
              <a:t>Não há inocência mais doce do que nosso gentil pecado</a:t>
            </a:r>
            <a:br>
              <a:rPr lang="pt-BR" dirty="0"/>
            </a:br>
            <a:r>
              <a:rPr lang="pt-BR" dirty="0"/>
              <a:t>Na loucura e imundície desta triste cena mundana</a:t>
            </a:r>
            <a:br>
              <a:rPr lang="pt-BR" dirty="0"/>
            </a:br>
            <a:r>
              <a:rPr lang="pt-BR" dirty="0"/>
              <a:t>Só então sou humano, só então me torno puro, oh, oh</a:t>
            </a:r>
            <a:br>
              <a:rPr lang="pt-BR" dirty="0"/>
            </a:br>
            <a:r>
              <a:rPr lang="pt-BR" dirty="0"/>
              <a:t>Amém, amém, amém</a:t>
            </a:r>
            <a:br>
              <a:rPr lang="pt-BR" dirty="0"/>
            </a:br>
            <a:endParaRPr lang="pt-BR" dirty="0"/>
          </a:p>
          <a:p>
            <a:pPr marL="0" indent="0">
              <a:buNone/>
            </a:pPr>
            <a:r>
              <a:rPr lang="pt-BR" dirty="0"/>
              <a:t>Leve-me à igreja</a:t>
            </a:r>
            <a:br>
              <a:rPr lang="pt-BR" dirty="0"/>
            </a:br>
            <a:r>
              <a:rPr lang="pt-BR" dirty="0"/>
              <a:t>Louvarei como um cão no santuário de suas mentiras</a:t>
            </a:r>
            <a:br>
              <a:rPr lang="pt-BR" dirty="0"/>
            </a:br>
            <a:r>
              <a:rPr lang="pt-BR" dirty="0"/>
              <a:t>Vou lhe contar meus pecados para você afiar sua faca</a:t>
            </a:r>
            <a:br>
              <a:rPr lang="pt-BR" dirty="0"/>
            </a:br>
            <a:r>
              <a:rPr lang="pt-BR" dirty="0"/>
              <a:t>Ofereça-me aquela morte imortal</a:t>
            </a:r>
            <a:br>
              <a:rPr lang="pt-BR" dirty="0"/>
            </a:br>
            <a:r>
              <a:rPr lang="pt-BR" dirty="0"/>
              <a:t>Bom Deus, deixe-me lhe entregar minha vida</a:t>
            </a:r>
            <a:br>
              <a:rPr lang="pt-BR" dirty="0"/>
            </a:br>
            <a:endParaRPr lang="pt-BR" dirty="0"/>
          </a:p>
          <a:p>
            <a:pPr marL="0" indent="0">
              <a:buNone/>
            </a:pPr>
            <a:r>
              <a:rPr lang="pt-BR" dirty="0"/>
              <a:t>Leve-me à igreja</a:t>
            </a:r>
            <a:br>
              <a:rPr lang="pt-BR" dirty="0"/>
            </a:br>
            <a:r>
              <a:rPr lang="pt-BR" dirty="0"/>
              <a:t>Louvarei como um cão no santuário de suas mentiras</a:t>
            </a:r>
            <a:br>
              <a:rPr lang="pt-BR" dirty="0"/>
            </a:br>
            <a:r>
              <a:rPr lang="pt-BR" dirty="0"/>
              <a:t>Vou lhe contar meus pecados para você afiar sua faca</a:t>
            </a:r>
            <a:br>
              <a:rPr lang="pt-BR" dirty="0"/>
            </a:br>
            <a:r>
              <a:rPr lang="pt-BR" dirty="0"/>
              <a:t>Ofereça-me aquela morte imortal</a:t>
            </a:r>
            <a:br>
              <a:rPr lang="pt-BR" dirty="0"/>
            </a:br>
            <a:r>
              <a:rPr lang="pt-BR" dirty="0"/>
              <a:t>Bom Deus, deixe-me lhe entregar minha vida</a:t>
            </a:r>
          </a:p>
          <a:p>
            <a:endParaRPr lang="pt-BR" dirty="0"/>
          </a:p>
        </p:txBody>
      </p:sp>
    </p:spTree>
    <p:extLst>
      <p:ext uri="{BB962C8B-B14F-4D97-AF65-F5344CB8AC3E}">
        <p14:creationId xmlns:p14="http://schemas.microsoft.com/office/powerpoint/2010/main" val="2226307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 SECULAR  X PROFANA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2877424" y="2478024"/>
            <a:ext cx="7600426" cy="3694176"/>
          </a:xfrm>
        </p:spPr>
        <p:txBody>
          <a:bodyPr>
            <a:normAutofit lnSpcReduction="10000"/>
          </a:bodyPr>
          <a:lstStyle/>
          <a:p>
            <a:pPr marL="0" indent="0" algn="ctr">
              <a:buNone/>
            </a:pPr>
            <a:r>
              <a:rPr lang="pt-BR" dirty="0">
                <a:solidFill>
                  <a:schemeClr val="accent6">
                    <a:lumMod val="50000"/>
                  </a:schemeClr>
                </a:solidFill>
              </a:rPr>
              <a:t>PROFANA</a:t>
            </a:r>
          </a:p>
          <a:p>
            <a:pPr marL="0" indent="0" algn="ctr">
              <a:buNone/>
            </a:pPr>
            <a:r>
              <a:rPr lang="pt-BR" dirty="0">
                <a:solidFill>
                  <a:schemeClr val="accent6">
                    <a:lumMod val="50000"/>
                  </a:schemeClr>
                </a:solidFill>
              </a:rPr>
              <a:t>“ A música associada ao mundo entorpece a mente apelando à natureza carnal e, portanto, evoca reações físicas que minimizam a contemplação intelectual que é necessária para discernir e entender preceitos espirituais”</a:t>
            </a:r>
          </a:p>
          <a:p>
            <a:pPr marL="0" indent="0" algn="ctr">
              <a:buNone/>
            </a:pPr>
            <a:r>
              <a:rPr lang="pt-BR" sz="1600" dirty="0" err="1">
                <a:solidFill>
                  <a:schemeClr val="accent6">
                    <a:lumMod val="50000"/>
                  </a:schemeClr>
                </a:solidFill>
              </a:rPr>
              <a:t>Eurydice</a:t>
            </a:r>
            <a:r>
              <a:rPr lang="pt-BR" sz="1600" dirty="0">
                <a:solidFill>
                  <a:schemeClr val="accent6">
                    <a:lumMod val="50000"/>
                  </a:schemeClr>
                </a:solidFill>
              </a:rPr>
              <a:t> </a:t>
            </a:r>
            <a:r>
              <a:rPr lang="pt-BR" sz="1600" dirty="0" err="1">
                <a:solidFill>
                  <a:schemeClr val="accent6">
                    <a:lumMod val="50000"/>
                  </a:schemeClr>
                </a:solidFill>
              </a:rPr>
              <a:t>Osterman</a:t>
            </a:r>
            <a:r>
              <a:rPr lang="pt-BR" sz="1600" dirty="0">
                <a:solidFill>
                  <a:schemeClr val="accent6">
                    <a:lumMod val="50000"/>
                  </a:schemeClr>
                </a:solidFill>
              </a:rPr>
              <a:t>, O que Deus Diz Sobre a Música, p. 13</a:t>
            </a:r>
          </a:p>
          <a:p>
            <a:pPr marL="0" indent="0" algn="ctr">
              <a:buNone/>
            </a:pPr>
            <a:endParaRPr lang="pt-BR" dirty="0">
              <a:solidFill>
                <a:schemeClr val="accent6">
                  <a:lumMod val="50000"/>
                </a:schemeClr>
              </a:solidFill>
            </a:endParaRPr>
          </a:p>
          <a:p>
            <a:pPr marL="0" indent="0" algn="ctr">
              <a:buNone/>
            </a:pP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2"/>
          <a:stretch>
            <a:fillRect/>
          </a:stretch>
        </p:blipFill>
        <p:spPr>
          <a:xfrm>
            <a:off x="0" y="2172749"/>
            <a:ext cx="3003259" cy="4685251"/>
          </a:xfrm>
          <a:prstGeom prst="rect">
            <a:avLst/>
          </a:prstGeom>
        </p:spPr>
      </p:pic>
      <p:pic>
        <p:nvPicPr>
          <p:cNvPr id="6" name="Imagem 5">
            <a:extLst>
              <a:ext uri="{FF2B5EF4-FFF2-40B4-BE49-F238E27FC236}">
                <a16:creationId xmlns:a16="http://schemas.microsoft.com/office/drawing/2014/main" id="{33BDA6DE-B20E-4C65-ACB5-0369E8031AE4}"/>
              </a:ext>
            </a:extLst>
          </p:cNvPr>
          <p:cNvPicPr>
            <a:picLocks noChangeAspect="1"/>
          </p:cNvPicPr>
          <p:nvPr/>
        </p:nvPicPr>
        <p:blipFill>
          <a:blip r:embed="rId3"/>
          <a:stretch>
            <a:fillRect/>
          </a:stretch>
        </p:blipFill>
        <p:spPr>
          <a:xfrm>
            <a:off x="10469964" y="3246658"/>
            <a:ext cx="1471769" cy="2415911"/>
          </a:xfrm>
          <a:prstGeom prst="rect">
            <a:avLst/>
          </a:prstGeom>
        </p:spPr>
      </p:pic>
    </p:spTree>
    <p:extLst>
      <p:ext uri="{BB962C8B-B14F-4D97-AF65-F5344CB8AC3E}">
        <p14:creationId xmlns:p14="http://schemas.microsoft.com/office/powerpoint/2010/main" val="4079581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4926C-2B0C-46AF-826E-A67FA494FC6E}"/>
              </a:ext>
            </a:extLst>
          </p:cNvPr>
          <p:cNvSpPr>
            <a:spLocks noGrp="1"/>
          </p:cNvSpPr>
          <p:nvPr>
            <p:ph type="title"/>
          </p:nvPr>
        </p:nvSpPr>
        <p:spPr/>
        <p:txBody>
          <a:bodyPr>
            <a:normAutofit/>
          </a:bodyPr>
          <a:lstStyle/>
          <a:p>
            <a:pPr algn="ctr"/>
            <a:r>
              <a:rPr lang="pt-BR" sz="6000" b="1" dirty="0">
                <a:solidFill>
                  <a:srgbClr val="CD57A6"/>
                </a:solidFill>
                <a:latin typeface="Chiller" panose="04020404031007020602" pitchFamily="82" charset="0"/>
              </a:rPr>
              <a:t>MÚSICA SECULAR  X PROFANA</a:t>
            </a:r>
          </a:p>
        </p:txBody>
      </p:sp>
      <p:sp>
        <p:nvSpPr>
          <p:cNvPr id="3" name="Espaço Reservado para Conteúdo 2">
            <a:extLst>
              <a:ext uri="{FF2B5EF4-FFF2-40B4-BE49-F238E27FC236}">
                <a16:creationId xmlns:a16="http://schemas.microsoft.com/office/drawing/2014/main" id="{FA2893AE-9979-429E-9EE3-8033A1869E57}"/>
              </a:ext>
            </a:extLst>
          </p:cNvPr>
          <p:cNvSpPr>
            <a:spLocks noGrp="1"/>
          </p:cNvSpPr>
          <p:nvPr>
            <p:ph idx="1"/>
          </p:nvPr>
        </p:nvSpPr>
        <p:spPr>
          <a:xfrm>
            <a:off x="3078760" y="2427690"/>
            <a:ext cx="7600426" cy="1120853"/>
          </a:xfrm>
        </p:spPr>
        <p:txBody>
          <a:bodyPr>
            <a:normAutofit/>
          </a:bodyPr>
          <a:lstStyle/>
          <a:p>
            <a:pPr marL="0" indent="0" algn="ctr">
              <a:buNone/>
            </a:pPr>
            <a:r>
              <a:rPr lang="pt-BR" dirty="0">
                <a:solidFill>
                  <a:schemeClr val="accent6">
                    <a:lumMod val="50000"/>
                  </a:schemeClr>
                </a:solidFill>
              </a:rPr>
              <a:t>Estamos vivendo um período de degradação tanto na literatura, cinema, jogos e música!</a:t>
            </a:r>
          </a:p>
          <a:p>
            <a:pPr marL="0" indent="0" algn="ctr">
              <a:buNone/>
            </a:pPr>
            <a:endParaRPr lang="pt-BR" dirty="0">
              <a:solidFill>
                <a:schemeClr val="accent6">
                  <a:lumMod val="50000"/>
                </a:schemeClr>
              </a:solidFill>
            </a:endParaRPr>
          </a:p>
        </p:txBody>
      </p:sp>
      <p:pic>
        <p:nvPicPr>
          <p:cNvPr id="4" name="Imagem 3">
            <a:extLst>
              <a:ext uri="{FF2B5EF4-FFF2-40B4-BE49-F238E27FC236}">
                <a16:creationId xmlns:a16="http://schemas.microsoft.com/office/drawing/2014/main" id="{74F1EC1C-9812-4CCD-8FA2-9118D1272916}"/>
              </a:ext>
            </a:extLst>
          </p:cNvPr>
          <p:cNvPicPr>
            <a:picLocks noChangeAspect="1"/>
          </p:cNvPicPr>
          <p:nvPr/>
        </p:nvPicPr>
        <p:blipFill>
          <a:blip r:embed="rId3"/>
          <a:stretch>
            <a:fillRect/>
          </a:stretch>
        </p:blipFill>
        <p:spPr>
          <a:xfrm>
            <a:off x="0" y="2172749"/>
            <a:ext cx="3003259" cy="4685251"/>
          </a:xfrm>
          <a:prstGeom prst="rect">
            <a:avLst/>
          </a:prstGeom>
        </p:spPr>
      </p:pic>
      <p:pic>
        <p:nvPicPr>
          <p:cNvPr id="5" name="Mídia Online 4" title="Decadￃﾪncia musical">
            <a:hlinkClick r:id="" action="ppaction://media"/>
            <a:extLst>
              <a:ext uri="{FF2B5EF4-FFF2-40B4-BE49-F238E27FC236}">
                <a16:creationId xmlns:a16="http://schemas.microsoft.com/office/drawing/2014/main" id="{1355959F-BED5-4800-8A3E-562D34A80831}"/>
              </a:ext>
            </a:extLst>
          </p:cNvPr>
          <p:cNvPicPr>
            <a:picLocks noRot="1" noChangeAspect="1"/>
          </p:cNvPicPr>
          <p:nvPr>
            <a:videoFile r:link="rId1"/>
          </p:nvPr>
        </p:nvPicPr>
        <p:blipFill>
          <a:blip r:embed="rId4"/>
          <a:stretch>
            <a:fillRect/>
          </a:stretch>
        </p:blipFill>
        <p:spPr>
          <a:xfrm>
            <a:off x="4258578" y="3685423"/>
            <a:ext cx="5240789" cy="2961046"/>
          </a:xfrm>
          <a:prstGeom prst="rect">
            <a:avLst/>
          </a:prstGeom>
        </p:spPr>
      </p:pic>
    </p:spTree>
    <p:extLst>
      <p:ext uri="{BB962C8B-B14F-4D97-AF65-F5344CB8AC3E}">
        <p14:creationId xmlns:p14="http://schemas.microsoft.com/office/powerpoint/2010/main" val="82034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1262</TotalTime>
  <Words>2077</Words>
  <Application>Microsoft Office PowerPoint</Application>
  <PresentationFormat>Widescreen</PresentationFormat>
  <Paragraphs>223</Paragraphs>
  <Slides>60</Slides>
  <Notes>0</Notes>
  <HiddenSlides>0</HiddenSlides>
  <MMClips>12</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60</vt:i4>
      </vt:variant>
    </vt:vector>
  </HeadingPairs>
  <TitlesOfParts>
    <vt:vector size="65" baseType="lpstr">
      <vt:lpstr>Arial</vt:lpstr>
      <vt:lpstr>Avenir Next LT Pro</vt:lpstr>
      <vt:lpstr>Calibri</vt:lpstr>
      <vt:lpstr>Chiller</vt:lpstr>
      <vt:lpstr>AccentBoxVTI</vt:lpstr>
      <vt:lpstr>MÚSICA</vt:lpstr>
      <vt:lpstr>MÚSICA</vt:lpstr>
      <vt:lpstr>MÚSICA</vt:lpstr>
      <vt:lpstr>MÚSICA SECULAR  X PROFANA</vt:lpstr>
      <vt:lpstr>Apresentação do PowerPoint</vt:lpstr>
      <vt:lpstr>MÚSICA SECULAR  X PROFANA</vt:lpstr>
      <vt:lpstr>Apresentação do PowerPoint</vt:lpstr>
      <vt:lpstr>MÚSICA SECULAR  X PROFANA</vt:lpstr>
      <vt:lpstr>MÚSICA SECULAR  X PROFANA</vt:lpstr>
      <vt:lpstr>MÚSICA SECULAR  X PROFANA</vt:lpstr>
      <vt:lpstr>POR QUE GOSTAMOS DE MÚSICA?</vt:lpstr>
      <vt:lpstr>A INFLUÊNCIA DA MÚSICA</vt:lpstr>
      <vt:lpstr>Apresentação do PowerPoint</vt:lpstr>
      <vt:lpstr>A INFLUÊNCIA DA MÚSICA</vt:lpstr>
      <vt:lpstr>A INFLUÊNCIA DA MÚSICA</vt:lpstr>
      <vt:lpstr>A INFLUÊNCIA DA MÚSICA</vt:lpstr>
      <vt:lpstr>A INFLUÊNCIA DA MÚSICA</vt:lpstr>
      <vt:lpstr>ROCK’n ROLL</vt:lpstr>
      <vt:lpstr>PILARES DO ROCK</vt:lpstr>
      <vt:lpstr>PILARES DO ROCK</vt:lpstr>
      <vt:lpstr>PILARES DO ROCK</vt:lpstr>
      <vt:lpstr>PILARES DO ROCK</vt:lpstr>
      <vt:lpstr>PILARES DO ROCK</vt:lpstr>
      <vt:lpstr>PILARES DO ROCK</vt:lpstr>
      <vt:lpstr>PILARES DO ROCK</vt:lpstr>
      <vt:lpstr>Apresentação do PowerPoint</vt:lpstr>
      <vt:lpstr>Apresentação do PowerPoint</vt:lpstr>
      <vt:lpstr>SAGRADO X PROFANO</vt:lpstr>
      <vt:lpstr>Apresentação do PowerPoint</vt:lpstr>
      <vt:lpstr>MISTURA IMPRÓPRIA</vt:lpstr>
      <vt:lpstr>MISTURA IMPRÓPRIA</vt:lpstr>
      <vt:lpstr>MISTURA IMPRÓPRIA</vt:lpstr>
      <vt:lpstr>MISTURA IMPRÓPRIA</vt:lpstr>
      <vt:lpstr>MISTURA IMPRÓPRIA</vt:lpstr>
      <vt:lpstr>Apresentação do PowerPoint</vt:lpstr>
      <vt:lpstr>MISTURA IMPRÓPRIA</vt:lpstr>
      <vt:lpstr>MISTURA IMPRÓPRIA</vt:lpstr>
      <vt:lpstr>MISTURA IMPRÓPRIA</vt:lpstr>
      <vt:lpstr>MISTURA IMPRÓPRIA</vt:lpstr>
      <vt:lpstr>HIPERESTIMULAÇÃO</vt:lpstr>
      <vt:lpstr>HIPERESTIMULAÇÃO</vt:lpstr>
      <vt:lpstr>HIPERESTIMULAÇÃO</vt:lpstr>
      <vt:lpstr>HIPERESTIMULAÇÃO</vt:lpstr>
      <vt:lpstr>HIPERESTIMULAÇÃO</vt:lpstr>
      <vt:lpstr>HIPERESTIMULAÇÃO</vt:lpstr>
      <vt:lpstr>RELATIVISMO MUSICAL</vt:lpstr>
      <vt:lpstr>RELATIVISMO MUSICAL</vt:lpstr>
      <vt:lpstr>RELATIVISMO MUSICAL</vt:lpstr>
      <vt:lpstr>CONSELHOS DE ELLEN WHITE</vt:lpstr>
      <vt:lpstr>CONSELHOS DE ELLEN WHITE</vt:lpstr>
      <vt:lpstr>CONSELHOS DE ELLEN WHITE</vt:lpstr>
      <vt:lpstr>A MÚSICA TRANSMITE A IDEOLOGIA DE SEU AUTOR</vt:lpstr>
      <vt:lpstr>A MÚSICA TRANSMITE A IDEOLOGIA DE SEU AUTOR</vt:lpstr>
      <vt:lpstr>Apresentação do PowerPoint</vt:lpstr>
      <vt:lpstr>A MÚSICA TRANSMITE A IDEOLOGIA DE SEU AUTOR</vt:lpstr>
      <vt:lpstr>A MÚSICA TRANSMITE A IDEOLOGIA DE SEU AUTOR</vt:lpstr>
      <vt:lpstr>A MÚSICA TRANSMITE A IDEOLOGIA DE SEU AUTOR</vt:lpstr>
      <vt:lpstr>A MÚSICA TRANSMITE A IDEOLOGIA DE SEU AUTOR</vt:lpstr>
      <vt:lpstr>A MÚSICA DESPERTA EMOÇÕES</vt:lpstr>
      <vt:lpstr>ÚLTIMO RECADO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MÚSICA</dc:title>
  <dc:creator>Jhonathan Cardoso Cunha</dc:creator>
  <cp:lastModifiedBy>Jhonathan Cardoso Cunha</cp:lastModifiedBy>
  <cp:revision>34</cp:revision>
  <dcterms:created xsi:type="dcterms:W3CDTF">2021-05-10T19:21:26Z</dcterms:created>
  <dcterms:modified xsi:type="dcterms:W3CDTF">2021-05-11T16:24:25Z</dcterms:modified>
</cp:coreProperties>
</file>